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Default Extension="wmf" ContentType="image/x-wmf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firstSlideNum="2" showSpecialPlsOnTitleSld="0" saveSubsetFonts="1" autoCompressPictures="0">
  <p:sldMasterIdLst>
    <p:sldMasterId id="2147483681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4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C66C9-FD53-AE46-8DC4-C32DB7F67332}" type="datetimeFigureOut">
              <a:rPr lang="en-US" smtClean="0"/>
              <a:pPr/>
              <a:t>5/19/10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CF3A39-DA38-1942-A5AF-F5197E56C4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0C8AFB-829F-A24A-ACE9-107168C37915}" type="datetimeFigureOut">
              <a:rPr lang="en-US" smtClean="0"/>
              <a:pPr/>
              <a:t>5/19/10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43520-299E-8D41-BD99-32885C88BA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87477C-1585-6B4F-B5EA-96D4F18EF75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84213"/>
            <a:ext cx="4573587" cy="3430587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343992"/>
            <a:ext cx="5029200" cy="4115194"/>
          </a:xfrm>
          <a:noFill/>
          <a:ln/>
        </p:spPr>
        <p:txBody>
          <a:bodyPr lIns="91957" tIns="45977" rIns="91957" bIns="45977"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3796" name="Slide Number Placeholder 3"/>
          <p:cNvSpPr txBox="1">
            <a:spLocks noGrp="1"/>
          </p:cNvSpPr>
          <p:nvPr/>
        </p:nvSpPr>
        <p:spPr bwMode="auto">
          <a:xfrm>
            <a:off x="3887788" y="8687983"/>
            <a:ext cx="2970212" cy="456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57" tIns="45977" rIns="91957" bIns="45977" anchor="b">
            <a:prstTxWarp prst="textNoShape">
              <a:avLst/>
            </a:prstTxWarp>
          </a:bodyPr>
          <a:lstStyle/>
          <a:p>
            <a:pPr algn="r" defTabSz="919163"/>
            <a:fld id="{B2E9284E-84E6-304E-B718-C8B1E7C1A56D}" type="slidenum">
              <a:rPr lang="en-US" sz="1100">
                <a:latin typeface="Helvetica" charset="0"/>
              </a:rPr>
              <a:pPr algn="r" defTabSz="919163"/>
              <a:t>5</a:t>
            </a:fld>
            <a:endParaRPr lang="en-US" sz="1100">
              <a:latin typeface="Helvetica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3A8B7-7D60-384A-8D18-12CAA8644CC2}" type="slidenum">
              <a:rPr lang="en-US"/>
              <a:pPr/>
              <a:t>6</a:t>
            </a:fld>
            <a:endParaRPr lang="en-US"/>
          </a:p>
        </p:txBody>
      </p:sp>
      <p:sp>
        <p:nvSpPr>
          <p:cNvPr id="3993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4213"/>
            <a:ext cx="4573588" cy="3430587"/>
          </a:xfrm>
          <a:ln/>
        </p:spPr>
      </p:sp>
      <p:sp>
        <p:nvSpPr>
          <p:cNvPr id="39940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992"/>
            <a:ext cx="5486400" cy="4115194"/>
          </a:xfrm>
          <a:noFill/>
          <a:ln/>
        </p:spPr>
        <p:txBody>
          <a:bodyPr lIns="91704" tIns="45851" rIns="91704" bIns="45851"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  <p:sp>
        <p:nvSpPr>
          <p:cNvPr id="39941" name="Slide Number Placeholder 3"/>
          <p:cNvSpPr txBox="1">
            <a:spLocks noGrp="1"/>
          </p:cNvSpPr>
          <p:nvPr/>
        </p:nvSpPr>
        <p:spPr bwMode="auto">
          <a:xfrm>
            <a:off x="3884613" y="8684828"/>
            <a:ext cx="2971800" cy="457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04" tIns="45851" rIns="91704" bIns="45851" anchor="b">
            <a:prstTxWarp prst="textNoShape">
              <a:avLst/>
            </a:prstTxWarp>
          </a:bodyPr>
          <a:lstStyle/>
          <a:p>
            <a:pPr algn="r" defTabSz="915988" eaLnBrk="1" hangingPunct="1"/>
            <a:fld id="{F84B4D96-9E93-A243-98D9-47D60AF0680C}" type="slidenum">
              <a:rPr lang="en-US" sz="1200">
                <a:latin typeface="Arial" charset="0"/>
              </a:rPr>
              <a:pPr algn="r" defTabSz="915988" eaLnBrk="1" hangingPunct="1"/>
              <a:t>6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E2B2825-83ED-0F41-9383-4BE9CBA4F686}" type="slidenum">
              <a:rPr lang="en-US">
                <a:latin typeface="Arial" charset="0"/>
              </a:rPr>
              <a:pPr/>
              <a:t>7</a:t>
            </a:fld>
            <a:endParaRPr lang="en-US">
              <a:latin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85950" y="6380163"/>
            <a:ext cx="3041650" cy="22828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4688" y="709613"/>
            <a:ext cx="5484812" cy="5635625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C43520-299E-8D41-BD99-32885C88BAB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5D249B4B-6E12-584E-B05D-04E822811DB4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6830-97BD-284C-AF5A-0FF406563638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09E4EB6E-4072-A74E-AD33-1B297E65FE75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8210680-19F6-2147-9374-9283C08ED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C1DE3-1420-C345-AF6A-9886CD39CE90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2BAC6E-6E45-8948-BFE7-0D2D6595594C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8210680-19F6-2147-9374-9283C08ED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E0FD-32AD-8744-B6FF-604A87C88C80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A72F-C558-294A-BB62-4E4BD8087F0E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4EA2-D038-674C-8C90-372881CB4610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D6D576-5178-204E-842B-9D214FBB75C6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20465-4B25-A340-AAD5-A1F6D59892BF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26DEC-3F0B-274D-BAF5-FB529658790D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fld id="{98CB40BA-3399-9E45-B8D7-C398966730FD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fld id="{78210680-19F6-2147-9374-9283C08ED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>
    <p:random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STATE OF ENERGY IN BLACK AMERICA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AABE 2010 ANNUAL CONFERENCE</a:t>
            </a:r>
          </a:p>
          <a:p>
            <a:r>
              <a:rPr lang="en-US" dirty="0" smtClean="0"/>
              <a:t>COLUMBUS, OHIO</a:t>
            </a:r>
          </a:p>
          <a:p>
            <a:r>
              <a:rPr lang="en-US" dirty="0" smtClean="0"/>
              <a:t>MAY 19, 2010</a:t>
            </a: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AABE’S INVOLVEMENT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Meetings with EPA, Dept. of Energy </a:t>
            </a:r>
          </a:p>
          <a:p>
            <a:pPr lvl="1"/>
            <a:r>
              <a:rPr lang="en-US" dirty="0" smtClean="0"/>
              <a:t>Shared Policy Principles </a:t>
            </a:r>
          </a:p>
          <a:p>
            <a:pPr lvl="1"/>
            <a:r>
              <a:rPr lang="en-US" dirty="0" smtClean="0"/>
              <a:t>Introduced African American Entrepreneurs</a:t>
            </a:r>
          </a:p>
          <a:p>
            <a:r>
              <a:rPr lang="en-US" dirty="0" smtClean="0"/>
              <a:t>Meetings with Black Policy Makers</a:t>
            </a:r>
          </a:p>
          <a:p>
            <a:pPr lvl="1"/>
            <a:r>
              <a:rPr lang="en-US" dirty="0" smtClean="0"/>
              <a:t>CBC Legislative Workshop in Tunica, MS</a:t>
            </a:r>
          </a:p>
          <a:p>
            <a:pPr lvl="1"/>
            <a:r>
              <a:rPr lang="en-US" dirty="0" smtClean="0"/>
              <a:t>Presentations to NARUC, NBCSL, NCBM</a:t>
            </a:r>
          </a:p>
          <a:p>
            <a:pPr lvl="1"/>
            <a:r>
              <a:rPr lang="en-US" dirty="0" smtClean="0"/>
              <a:t>CBC Energy Brain Trust Participation</a:t>
            </a:r>
          </a:p>
          <a:p>
            <a:r>
              <a:rPr lang="en-US" dirty="0" smtClean="0"/>
              <a:t>Briefings for Key CBC Members</a:t>
            </a:r>
          </a:p>
          <a:p>
            <a:pPr lvl="1"/>
            <a:r>
              <a:rPr lang="en-US" dirty="0" smtClean="0"/>
              <a:t>Majority Whip Clyburn</a:t>
            </a:r>
          </a:p>
          <a:p>
            <a:pPr lvl="1"/>
            <a:r>
              <a:rPr lang="en-US" dirty="0" smtClean="0"/>
              <a:t>Cong. Butterfield</a:t>
            </a:r>
          </a:p>
          <a:p>
            <a:pPr lvl="1"/>
            <a:r>
              <a:rPr lang="en-US" dirty="0" smtClean="0"/>
              <a:t>Cong. Rush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Memorandum of Cooperation with the National Urban League</a:t>
            </a:r>
          </a:p>
          <a:p>
            <a:endParaRPr lang="en-US" dirty="0" smtClean="0"/>
          </a:p>
          <a:p>
            <a:r>
              <a:rPr lang="en-US" dirty="0" smtClean="0"/>
              <a:t>Participation on Commission to Engage African Americans on Climate Change</a:t>
            </a:r>
          </a:p>
          <a:p>
            <a:endParaRPr lang="en-US" dirty="0" smtClean="0"/>
          </a:p>
          <a:p>
            <a:r>
              <a:rPr lang="en-US" dirty="0" smtClean="0"/>
              <a:t>Morehouse College Entrepreneurship Center</a:t>
            </a:r>
          </a:p>
          <a:p>
            <a:endParaRPr lang="en-US" dirty="0" smtClean="0"/>
          </a:p>
          <a:p>
            <a:r>
              <a:rPr lang="en-US" dirty="0" smtClean="0"/>
              <a:t>Seat on National Petroleum and National Coal Councils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CLIMATE CHANGE/GAME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Climate Change has Disproportionate Impact on Communities of Color</a:t>
            </a:r>
          </a:p>
          <a:p>
            <a:pPr lvl="1"/>
            <a:r>
              <a:rPr lang="en-US" dirty="0" smtClean="0"/>
              <a:t>Low-lying Coastal Areas</a:t>
            </a:r>
          </a:p>
          <a:p>
            <a:pPr lvl="1"/>
            <a:r>
              <a:rPr lang="en-US" dirty="0" smtClean="0"/>
              <a:t>Susceptibility to Extreme Heat and Cold</a:t>
            </a:r>
          </a:p>
          <a:p>
            <a:pPr lvl="1"/>
            <a:r>
              <a:rPr lang="en-US" dirty="0" smtClean="0"/>
              <a:t>Higher Incidence of Asthma &amp; Other Respiratory Diseases</a:t>
            </a:r>
          </a:p>
          <a:p>
            <a:r>
              <a:rPr lang="en-US" dirty="0" smtClean="0"/>
              <a:t>Many Climate Change Solutions will impose Disproportionate Costs on Communities of Color</a:t>
            </a:r>
          </a:p>
          <a:p>
            <a:pPr lvl="1"/>
            <a:r>
              <a:rPr lang="en-US" dirty="0" smtClean="0"/>
              <a:t>Cap/Trade</a:t>
            </a:r>
          </a:p>
          <a:p>
            <a:pPr lvl="1"/>
            <a:r>
              <a:rPr lang="en-US" dirty="0" smtClean="0"/>
              <a:t>Renewable Energy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AABE’s involvement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Climate Change Principles Shared with Key Congressional Members, Staff</a:t>
            </a:r>
          </a:p>
          <a:p>
            <a:endParaRPr lang="en-US" dirty="0" smtClean="0"/>
          </a:p>
          <a:p>
            <a:r>
              <a:rPr lang="en-US" dirty="0" smtClean="0"/>
              <a:t>Op Ed Pieces calling for Climate Equity</a:t>
            </a:r>
          </a:p>
          <a:p>
            <a:endParaRPr lang="en-US" dirty="0" smtClean="0"/>
          </a:p>
          <a:p>
            <a:r>
              <a:rPr lang="en-US" dirty="0" smtClean="0"/>
              <a:t>Community Energy Forums</a:t>
            </a:r>
          </a:p>
          <a:p>
            <a:endParaRPr lang="en-US" dirty="0" smtClean="0"/>
          </a:p>
          <a:p>
            <a:r>
              <a:rPr lang="en-US" dirty="0" smtClean="0"/>
              <a:t>White Paper for Commission to Engage African Americans on Climate Change Delegation to COP15 in Copenhagen</a:t>
            </a:r>
          </a:p>
          <a:p>
            <a:endParaRPr lang="en-US" dirty="0" smtClean="0"/>
          </a:p>
          <a:p>
            <a:r>
              <a:rPr lang="en-US" dirty="0" smtClean="0"/>
              <a:t>Energy/Climate Change Summit</a:t>
            </a:r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COP15 – an eye-opener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Climate Change Pits Haves against Have-nots</a:t>
            </a:r>
          </a:p>
          <a:p>
            <a:endParaRPr lang="en-US" dirty="0" smtClean="0"/>
          </a:p>
          <a:p>
            <a:r>
              <a:rPr lang="en-US" dirty="0" smtClean="0"/>
              <a:t>Copenhagen “Accord” was only among Developed Nations (including BRIC countries)</a:t>
            </a:r>
          </a:p>
          <a:p>
            <a:endParaRPr lang="en-US" dirty="0" smtClean="0"/>
          </a:p>
          <a:p>
            <a:r>
              <a:rPr lang="en-US" dirty="0" smtClean="0"/>
              <a:t>Global South – largely island and developing economies – Unanimously Oppose Copenhagen Accord</a:t>
            </a:r>
          </a:p>
          <a:p>
            <a:pPr lvl="1"/>
            <a:r>
              <a:rPr lang="en-US" dirty="0" smtClean="0"/>
              <a:t> Want Tighter Cap, Sooner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from Copenhagen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What does Global South Position mean for the US?</a:t>
            </a:r>
          </a:p>
          <a:p>
            <a:endParaRPr lang="en-US" dirty="0" smtClean="0"/>
          </a:p>
          <a:p>
            <a:r>
              <a:rPr lang="en-US" dirty="0" smtClean="0"/>
              <a:t>What does It mean for African Americans? </a:t>
            </a:r>
          </a:p>
          <a:p>
            <a:endParaRPr lang="en-US" dirty="0" smtClean="0"/>
          </a:p>
          <a:p>
            <a:r>
              <a:rPr lang="en-US" dirty="0" smtClean="0"/>
              <a:t>How should AABE Engage on this Issue?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Energy/climate summit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Held January 27, 2010</a:t>
            </a:r>
          </a:p>
          <a:p>
            <a:r>
              <a:rPr lang="en-US" dirty="0" smtClean="0"/>
              <a:t>Brought Diverse African American, Hispanic and Other Community Interests together</a:t>
            </a:r>
          </a:p>
          <a:p>
            <a:r>
              <a:rPr lang="en-US" dirty="0" smtClean="0"/>
              <a:t>Showcased Expert Resources  - academics, think tanks, trade organizations</a:t>
            </a:r>
          </a:p>
          <a:p>
            <a:r>
              <a:rPr lang="en-US" dirty="0" smtClean="0"/>
              <a:t>Agreed on a Set of Common Principles</a:t>
            </a:r>
          </a:p>
          <a:p>
            <a:pPr lvl="1"/>
            <a:r>
              <a:rPr lang="en-US" dirty="0" smtClean="0"/>
              <a:t>Cost Mitigation for low-income consumers</a:t>
            </a:r>
          </a:p>
          <a:p>
            <a:pPr lvl="1"/>
            <a:r>
              <a:rPr lang="en-US" dirty="0" smtClean="0"/>
              <a:t>Fair allocation of cost burden</a:t>
            </a:r>
          </a:p>
          <a:p>
            <a:pPr lvl="1"/>
            <a:r>
              <a:rPr lang="en-US" dirty="0" smtClean="0"/>
              <a:t>Energy Jobs, Entrepreneur Opportunities for Communities of Color</a:t>
            </a:r>
          </a:p>
          <a:p>
            <a:pPr lvl="1"/>
            <a:r>
              <a:rPr lang="en-US" dirty="0" smtClean="0"/>
              <a:t>Energy/Climate Literacy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Energy/climate coalition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Outgrowth of Summit</a:t>
            </a:r>
          </a:p>
          <a:p>
            <a:endParaRPr lang="en-US" dirty="0" smtClean="0"/>
          </a:p>
          <a:p>
            <a:r>
              <a:rPr lang="en-US" dirty="0" smtClean="0"/>
              <a:t>Continues Dialogue among Participant Groups</a:t>
            </a:r>
          </a:p>
          <a:p>
            <a:endParaRPr lang="en-US" dirty="0" smtClean="0"/>
          </a:p>
          <a:p>
            <a:r>
              <a:rPr lang="en-US" dirty="0" smtClean="0"/>
              <a:t>Guiding Principles form Basis for Coalition Participation</a:t>
            </a:r>
          </a:p>
          <a:p>
            <a:endParaRPr lang="en-US" dirty="0" smtClean="0"/>
          </a:p>
          <a:p>
            <a:r>
              <a:rPr lang="en-US" dirty="0" smtClean="0"/>
              <a:t>Each Organization Argues Issues from Its Perspective</a:t>
            </a:r>
          </a:p>
          <a:p>
            <a:endParaRPr lang="en-US" dirty="0" smtClean="0"/>
          </a:p>
          <a:p>
            <a:r>
              <a:rPr lang="en-US" dirty="0" smtClean="0"/>
              <a:t>Coalition will Seek Independent Funding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entrepreneurs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First Entrepreneur of the Year Award Recipient – Steve Hightower, CEO Hightowers Petroleum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8" name="Content Placeholder 7" descr="SHightowerPic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-3910" r="-3910"/>
          <a:stretch>
            <a:fillRect/>
          </a:stretch>
        </p:blipFill>
        <p:spPr/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entrepreneurs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AABE Entrepreneur Website goes live – August 2009</a:t>
            </a:r>
          </a:p>
          <a:p>
            <a:r>
              <a:rPr lang="en-US" dirty="0" smtClean="0"/>
              <a:t>Several Chapters hold Entrepreneur Forums</a:t>
            </a:r>
          </a:p>
          <a:p>
            <a:r>
              <a:rPr lang="en-US" dirty="0" smtClean="0"/>
              <a:t>AABE Partners with Morehouse College on Entrepreneur Symposium</a:t>
            </a:r>
          </a:p>
          <a:p>
            <a:r>
              <a:rPr lang="en-US" dirty="0" smtClean="0"/>
              <a:t>AABE helps plan DOE 2010 Small Business Conference </a:t>
            </a:r>
          </a:p>
          <a:p>
            <a:r>
              <a:rPr lang="en-US" dirty="0" smtClean="0"/>
              <a:t>AABE Teams with US Dept. of Commerce and MBDA to Identify Minority Entrepreneurs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COVERED LAST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African American Families have 73% of the Income but only 1/10 the Wealth of White Families</a:t>
            </a:r>
          </a:p>
          <a:p>
            <a:r>
              <a:rPr lang="en-US" dirty="0" smtClean="0"/>
              <a:t>African American Families pay </a:t>
            </a:r>
            <a:r>
              <a:rPr lang="en-US" b="1" dirty="0" smtClean="0"/>
              <a:t>MORE</a:t>
            </a:r>
            <a:r>
              <a:rPr lang="en-US" dirty="0" smtClean="0"/>
              <a:t> to Heat and Light Their Homes than any other Ethnic Group</a:t>
            </a:r>
          </a:p>
          <a:p>
            <a:r>
              <a:rPr lang="en-US" dirty="0" smtClean="0"/>
              <a:t>African American Communities are more Polluted than other Communities</a:t>
            </a:r>
          </a:p>
          <a:p>
            <a:r>
              <a:rPr lang="en-US" dirty="0" smtClean="0"/>
              <a:t>African Americans are Concentrated in areas vulnerable to effects of climate change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bottom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Energy and Climate Change are Here to Stay </a:t>
            </a:r>
          </a:p>
          <a:p>
            <a:endParaRPr lang="en-US" dirty="0" smtClean="0"/>
          </a:p>
          <a:p>
            <a:r>
              <a:rPr lang="en-US" dirty="0" smtClean="0"/>
              <a:t>African Americans have Critical Role to Play</a:t>
            </a:r>
          </a:p>
          <a:p>
            <a:endParaRPr lang="en-US" dirty="0" smtClean="0"/>
          </a:p>
          <a:p>
            <a:r>
              <a:rPr lang="en-US" dirty="0" smtClean="0"/>
              <a:t>Coalition Building is the Name of the Game</a:t>
            </a:r>
          </a:p>
          <a:p>
            <a:endParaRPr lang="en-US" dirty="0" smtClean="0"/>
          </a:p>
          <a:p>
            <a:r>
              <a:rPr lang="en-US" dirty="0" smtClean="0"/>
              <a:t>Economic and Energy situation present Opportunities as well as Challenges</a:t>
            </a:r>
          </a:p>
          <a:p>
            <a:endParaRPr lang="en-US" dirty="0" smtClean="0"/>
          </a:p>
          <a:p>
            <a:r>
              <a:rPr lang="en-US" dirty="0" smtClean="0"/>
              <a:t>AABE Entrepreneurs are Stepping Up to the Plate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It’s our time!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1E8D9DF-D07D-174F-A25B-06A7D7668574}" type="slidenum">
              <a:rPr lang="en-US"/>
              <a:pPr/>
              <a:t>4</a:t>
            </a:fld>
            <a:endParaRPr lang="en-US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Rising Energy Costs:</a:t>
            </a:r>
            <a:br>
              <a:rPr lang="en-US"/>
            </a:br>
            <a:r>
              <a:rPr lang="en-US"/>
              <a:t>A Cause for Concern in Black America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77825" y="6478588"/>
            <a:ext cx="78152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900">
                <a:latin typeface="Arial" charset="0"/>
              </a:rPr>
              <a:t>Source:  U.S. DOE/EIA Short-Term Energy Outlook (June 2008) and EIA gasoline, residential natural gas and electric historical data since 1990.</a:t>
            </a:r>
          </a:p>
        </p:txBody>
      </p:sp>
      <p:sp>
        <p:nvSpPr>
          <p:cNvPr id="844805" name="Text Box 5"/>
          <p:cNvSpPr txBox="1">
            <a:spLocks noChangeArrowheads="1"/>
          </p:cNvSpPr>
          <p:nvPr/>
        </p:nvSpPr>
        <p:spPr bwMode="auto">
          <a:xfrm>
            <a:off x="103188" y="1463040"/>
            <a:ext cx="8936037" cy="707886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2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Price Index of U.S. Consumer Energy Products, 1990-2008</a:t>
            </a:r>
          </a:p>
          <a:p>
            <a:pPr>
              <a:defRPr/>
            </a:pPr>
            <a:r>
              <a:rPr lang="en-US" sz="2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(1990=1.00)</a:t>
            </a:r>
            <a:endParaRPr lang="en-US" sz="2000" b="1" i="1" dirty="0">
              <a:solidFill>
                <a:srgbClr val="8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pic>
        <p:nvPicPr>
          <p:cNvPr id="30726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2785" y="2740693"/>
            <a:ext cx="5986463" cy="3308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102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E895DAF-B5C6-384F-A4E8-EC42A42678B4}" type="slidenum">
              <a:rPr lang="en-US"/>
              <a:pPr/>
              <a:t>5</a:t>
            </a:fld>
            <a:endParaRPr lang="en-US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Energy Price Increases Hit </a:t>
            </a:r>
            <a:r>
              <a:rPr lang="en-US" dirty="0"/>
              <a:t>Low- </a:t>
            </a:r>
            <a:r>
              <a:rPr lang="en-US" dirty="0" smtClean="0"/>
              <a:t>and Fixed</a:t>
            </a:r>
            <a:r>
              <a:rPr lang="en-US" dirty="0"/>
              <a:t>-Income Families</a:t>
            </a:r>
            <a:r>
              <a:rPr lang="en-US" dirty="0" smtClean="0"/>
              <a:t> Hardest</a:t>
            </a:r>
            <a:endParaRPr lang="en-US" dirty="0"/>
          </a:p>
        </p:txBody>
      </p:sp>
      <p:graphicFrame>
        <p:nvGraphicFramePr>
          <p:cNvPr id="32770" name="Object 4"/>
          <p:cNvGraphicFramePr>
            <a:graphicFrameLocks noChangeAspect="1"/>
          </p:cNvGraphicFramePr>
          <p:nvPr>
            <p:ph sz="half" idx="4294967295"/>
          </p:nvPr>
        </p:nvGraphicFramePr>
        <p:xfrm>
          <a:off x="4613275" y="1463040"/>
          <a:ext cx="4068763" cy="4554537"/>
        </p:xfrm>
        <a:graphic>
          <a:graphicData uri="http://schemas.openxmlformats.org/presentationml/2006/ole">
            <p:oleObj spid="_x0000_s52226" name="Chart" r:id="rId4" imgW="3936855" imgH="4406738" progId="MSGraph.Chart.8">
              <p:embed followColorScheme="full"/>
            </p:oleObj>
          </a:graphicData>
        </a:graphic>
      </p:graphicFrame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6102350" y="2190750"/>
            <a:ext cx="2079625" cy="3333750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/>
          </a:p>
        </p:txBody>
      </p:sp>
      <p:sp>
        <p:nvSpPr>
          <p:cNvPr id="32774" name="Text Box 7"/>
          <p:cNvSpPr txBox="1">
            <a:spLocks noChangeArrowheads="1"/>
          </p:cNvSpPr>
          <p:nvPr/>
        </p:nvSpPr>
        <p:spPr bwMode="auto">
          <a:xfrm>
            <a:off x="6378575" y="2547938"/>
            <a:ext cx="1206500" cy="1004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 b="1" u="sng">
                <a:solidFill>
                  <a:srgbClr val="000066"/>
                </a:solidFill>
                <a:latin typeface="Arial" charset="0"/>
              </a:rPr>
              <a:t>Over half</a:t>
            </a:r>
            <a:r>
              <a:rPr lang="en-US" sz="1200" b="1">
                <a:solidFill>
                  <a:srgbClr val="000066"/>
                </a:solidFill>
                <a:latin typeface="Arial" charset="0"/>
              </a:rPr>
              <a:t> of Americans shoulder major energy burden</a:t>
            </a:r>
          </a:p>
        </p:txBody>
      </p:sp>
      <p:sp>
        <p:nvSpPr>
          <p:cNvPr id="32775" name="Text Box 8"/>
          <p:cNvSpPr txBox="1">
            <a:spLocks noChangeArrowheads="1"/>
          </p:cNvSpPr>
          <p:nvPr/>
        </p:nvSpPr>
        <p:spPr bwMode="auto">
          <a:xfrm>
            <a:off x="407988" y="6523038"/>
            <a:ext cx="80978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900">
                <a:latin typeface="Arial" charset="0"/>
              </a:rPr>
              <a:t>Source:  U.S. Bureau of the Census; U.S. Congressional Budget Office (2004); U.S. Dept. of Energy (2008). </a:t>
            </a: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4572000" y="1371600"/>
            <a:ext cx="41100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 i="1">
                <a:solidFill>
                  <a:srgbClr val="800000"/>
                </a:solidFill>
                <a:latin typeface="Arial" charset="0"/>
              </a:rPr>
              <a:t>Household Energy Expenditures</a:t>
            </a:r>
          </a:p>
          <a:p>
            <a:r>
              <a:rPr lang="en-US" sz="2000" b="1" i="1">
                <a:solidFill>
                  <a:srgbClr val="800000"/>
                </a:solidFill>
                <a:latin typeface="Arial" charset="0"/>
              </a:rPr>
              <a:t>vs. After-Tax Income</a:t>
            </a:r>
          </a:p>
        </p:txBody>
      </p:sp>
      <p:sp>
        <p:nvSpPr>
          <p:cNvPr id="32777" name="Rectangle 3"/>
          <p:cNvSpPr>
            <a:spLocks noChangeArrowheads="1"/>
          </p:cNvSpPr>
          <p:nvPr/>
        </p:nvSpPr>
        <p:spPr bwMode="auto">
          <a:xfrm>
            <a:off x="482600" y="1463040"/>
            <a:ext cx="3951288" cy="463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7013" indent="-227013" algn="l">
              <a:lnSpc>
                <a:spcPct val="90000"/>
              </a:lnSpc>
              <a:spcBef>
                <a:spcPct val="40000"/>
              </a:spcBef>
              <a:buFont typeface="Wingdings 3" charset="2"/>
              <a:buChar char=""/>
            </a:pPr>
            <a:endParaRPr lang="en-US" sz="1600" dirty="0" smtClean="0">
              <a:latin typeface="Arial" charset="0"/>
            </a:endParaRPr>
          </a:p>
          <a:p>
            <a:pPr marL="227013" indent="-227013" algn="l">
              <a:lnSpc>
                <a:spcPct val="90000"/>
              </a:lnSpc>
              <a:spcBef>
                <a:spcPct val="40000"/>
              </a:spcBef>
              <a:buFont typeface="Wingdings 3" charset="2"/>
              <a:buChar char=""/>
            </a:pPr>
            <a:r>
              <a:rPr lang="en-US" sz="1600" dirty="0" smtClean="0">
                <a:latin typeface="Arial" charset="0"/>
              </a:rPr>
              <a:t>Families </a:t>
            </a:r>
            <a:r>
              <a:rPr lang="en-US" sz="1600" dirty="0">
                <a:latin typeface="Arial" charset="0"/>
              </a:rPr>
              <a:t>earning $50K or more annually spend just </a:t>
            </a:r>
            <a:r>
              <a:rPr lang="en-US" sz="1600" b="1" dirty="0">
                <a:latin typeface="Arial" charset="0"/>
              </a:rPr>
              <a:t>10%</a:t>
            </a:r>
            <a:r>
              <a:rPr lang="en-US" sz="1600" dirty="0">
                <a:latin typeface="Arial" charset="0"/>
              </a:rPr>
              <a:t> of their income on energy-related expenses</a:t>
            </a:r>
          </a:p>
          <a:p>
            <a:pPr marL="742950" lvl="1" indent="-285750" algn="l">
              <a:lnSpc>
                <a:spcPct val="90000"/>
              </a:lnSpc>
              <a:spcBef>
                <a:spcPct val="20000"/>
              </a:spcBef>
              <a:buFont typeface="Wingdings 2" charset="2"/>
              <a:buChar char="¡"/>
            </a:pPr>
            <a:r>
              <a:rPr lang="en-US" sz="900" dirty="0">
                <a:latin typeface="Arial" charset="0"/>
              </a:rPr>
              <a:t>This income bracket contains </a:t>
            </a:r>
            <a:r>
              <a:rPr lang="en-US" sz="900" b="1" dirty="0">
                <a:latin typeface="Arial" charset="0"/>
              </a:rPr>
              <a:t>less than a third of African-Americans</a:t>
            </a:r>
          </a:p>
          <a:p>
            <a:pPr marL="742950" lvl="1" indent="-285750" algn="l">
              <a:lnSpc>
                <a:spcPct val="90000"/>
              </a:lnSpc>
              <a:spcBef>
                <a:spcPct val="20000"/>
              </a:spcBef>
              <a:buFont typeface="Wingdings 2" charset="2"/>
              <a:buChar char="¡"/>
            </a:pPr>
            <a:r>
              <a:rPr lang="en-US" sz="900" dirty="0">
                <a:latin typeface="Arial" charset="0"/>
              </a:rPr>
              <a:t>53% of White Americans</a:t>
            </a:r>
          </a:p>
          <a:p>
            <a:pPr marL="227013" indent="-227013" algn="l">
              <a:lnSpc>
                <a:spcPct val="90000"/>
              </a:lnSpc>
              <a:spcBef>
                <a:spcPct val="40000"/>
              </a:spcBef>
              <a:buFont typeface="Wingdings 3" charset="2"/>
              <a:buChar char=""/>
            </a:pPr>
            <a:endParaRPr lang="en-US" sz="800" dirty="0">
              <a:latin typeface="Arial" charset="0"/>
            </a:endParaRPr>
          </a:p>
          <a:p>
            <a:pPr marL="227013" indent="-227013" algn="l">
              <a:lnSpc>
                <a:spcPct val="90000"/>
              </a:lnSpc>
              <a:spcBef>
                <a:spcPct val="40000"/>
              </a:spcBef>
              <a:buFont typeface="Wingdings 3" charset="2"/>
              <a:buChar char=""/>
            </a:pPr>
            <a:r>
              <a:rPr lang="en-US" sz="1600" dirty="0">
                <a:latin typeface="Arial" charset="0"/>
              </a:rPr>
              <a:t>Families earning $10K or less spend </a:t>
            </a:r>
            <a:r>
              <a:rPr lang="en-US" sz="1600" b="1" dirty="0">
                <a:latin typeface="Arial" charset="0"/>
              </a:rPr>
              <a:t>60%</a:t>
            </a:r>
            <a:r>
              <a:rPr lang="en-US" sz="1600" dirty="0">
                <a:latin typeface="Arial" charset="0"/>
              </a:rPr>
              <a:t> on energy costs</a:t>
            </a:r>
          </a:p>
          <a:p>
            <a:pPr marL="742950" lvl="1" indent="-285750" algn="l">
              <a:lnSpc>
                <a:spcPct val="90000"/>
              </a:lnSpc>
              <a:spcBef>
                <a:spcPct val="20000"/>
              </a:spcBef>
              <a:buFont typeface="Wingdings 2" charset="2"/>
              <a:buChar char="¡"/>
            </a:pPr>
            <a:r>
              <a:rPr lang="en-US" sz="900" dirty="0">
                <a:latin typeface="Arial" charset="0"/>
              </a:rPr>
              <a:t>This income bracket contains </a:t>
            </a:r>
            <a:r>
              <a:rPr lang="en-US" sz="900" b="1" dirty="0">
                <a:latin typeface="Arial" charset="0"/>
              </a:rPr>
              <a:t>over</a:t>
            </a:r>
            <a:r>
              <a:rPr lang="en-US" sz="900" dirty="0">
                <a:latin typeface="Arial" charset="0"/>
              </a:rPr>
              <a:t> </a:t>
            </a:r>
            <a:r>
              <a:rPr lang="en-US" sz="900" b="1" dirty="0">
                <a:latin typeface="Arial" charset="0"/>
              </a:rPr>
              <a:t>16% of African-Americans</a:t>
            </a:r>
          </a:p>
          <a:p>
            <a:pPr marL="742950" lvl="1" indent="-285750" algn="l">
              <a:lnSpc>
                <a:spcPct val="90000"/>
              </a:lnSpc>
              <a:spcBef>
                <a:spcPct val="20000"/>
              </a:spcBef>
              <a:buFont typeface="Wingdings 2" charset="2"/>
              <a:buChar char="¡"/>
            </a:pPr>
            <a:r>
              <a:rPr lang="en-US" sz="900" dirty="0">
                <a:latin typeface="Arial" charset="0"/>
              </a:rPr>
              <a:t>Less than 9% of White Americans</a:t>
            </a:r>
            <a:endParaRPr lang="en-US" sz="700" dirty="0">
              <a:latin typeface="Arial" charset="0"/>
            </a:endParaRPr>
          </a:p>
          <a:p>
            <a:pPr marL="227013" indent="-227013" algn="l">
              <a:lnSpc>
                <a:spcPct val="90000"/>
              </a:lnSpc>
              <a:spcBef>
                <a:spcPct val="40000"/>
              </a:spcBef>
              <a:buFont typeface="Wingdings 3" charset="2"/>
              <a:buChar char=""/>
            </a:pPr>
            <a:endParaRPr lang="en-US" sz="800" dirty="0">
              <a:latin typeface="Arial" charset="0"/>
            </a:endParaRPr>
          </a:p>
          <a:p>
            <a:pPr marL="227013" indent="-227013" algn="l">
              <a:lnSpc>
                <a:spcPct val="90000"/>
              </a:lnSpc>
              <a:spcBef>
                <a:spcPct val="40000"/>
              </a:spcBef>
              <a:buFont typeface="Wingdings 3" charset="2"/>
              <a:buChar char=""/>
            </a:pPr>
            <a:r>
              <a:rPr lang="en-US" sz="1600" dirty="0">
                <a:latin typeface="Arial" charset="0"/>
              </a:rPr>
              <a:t>For 51% of these households – mostly senior citizens, single parents and minorities – rising energy costs force hard decisions about what other bills to pay… </a:t>
            </a:r>
            <a:r>
              <a:rPr lang="en-US" sz="1600" b="1" dirty="0">
                <a:latin typeface="Arial" charset="0"/>
              </a:rPr>
              <a:t>housing, food, education, health care and other necessities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F71DBAE-9DCE-F046-96FA-DFF9EEAC0A5A}" type="slidenum">
              <a:rPr lang="en-US"/>
              <a:pPr/>
              <a:t>6</a:t>
            </a:fld>
            <a:endParaRPr lang="en-US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82600" y="274638"/>
            <a:ext cx="8509000" cy="1143000"/>
          </a:xfrm>
        </p:spPr>
        <p:txBody>
          <a:bodyPr/>
          <a:lstStyle/>
          <a:p>
            <a:r>
              <a:rPr lang="en-US" sz="2200" dirty="0" smtClean="0"/>
              <a:t>Reliable, AFFORDABLE </a:t>
            </a:r>
            <a:r>
              <a:rPr lang="en-US" sz="2200" dirty="0"/>
              <a:t>Electricity is</a:t>
            </a:r>
            <a:r>
              <a:rPr lang="en-US" sz="2200" dirty="0" smtClean="0"/>
              <a:t> </a:t>
            </a:r>
            <a:r>
              <a:rPr lang="en-US" sz="2200" u="sng" dirty="0" smtClean="0"/>
              <a:t>Critical</a:t>
            </a:r>
            <a:r>
              <a:rPr lang="en-US" sz="2200" dirty="0" smtClean="0"/>
              <a:t> </a:t>
            </a:r>
            <a:r>
              <a:rPr lang="en-US" sz="2200" dirty="0"/>
              <a:t>to</a:t>
            </a:r>
            <a:br>
              <a:rPr lang="en-US" sz="2200" dirty="0"/>
            </a:br>
            <a:r>
              <a:rPr lang="en-US" sz="2200" dirty="0"/>
              <a:t>Low-Income Households &amp; Small Businesses</a:t>
            </a:r>
            <a:br>
              <a:rPr lang="en-US" sz="2200" dirty="0"/>
            </a:br>
            <a:endParaRPr lang="en-US" sz="2200" dirty="0"/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93800"/>
            <a:ext cx="4070350" cy="4953000"/>
          </a:xfrm>
        </p:spPr>
        <p:txBody>
          <a:bodyPr/>
          <a:lstStyle/>
          <a:p>
            <a:pPr>
              <a:lnSpc>
                <a:spcPct val="80000"/>
              </a:lnSpc>
              <a:buFont typeface="Wingdings 3" charset="2"/>
              <a:buNone/>
            </a:pPr>
            <a:r>
              <a:rPr lang="en-US" sz="1800" dirty="0" smtClean="0"/>
              <a:t>	The consequences of extended outages are more severe for  </a:t>
            </a:r>
            <a:r>
              <a:rPr lang="en-US" sz="1800" dirty="0"/>
              <a:t>many minority-based communities</a:t>
            </a:r>
            <a:r>
              <a:rPr lang="en-US" sz="1800" dirty="0" smtClean="0"/>
              <a:t>, </a:t>
            </a:r>
            <a:r>
              <a:rPr lang="en-US" sz="1800" dirty="0"/>
              <a:t>including:</a:t>
            </a:r>
          </a:p>
          <a:p>
            <a:pPr lvl="1">
              <a:lnSpc>
                <a:spcPct val="80000"/>
              </a:lnSpc>
            </a:pPr>
            <a:endParaRPr lang="en-US" sz="1000" dirty="0"/>
          </a:p>
          <a:p>
            <a:pPr lvl="1">
              <a:lnSpc>
                <a:spcPct val="80000"/>
              </a:lnSpc>
            </a:pPr>
            <a:r>
              <a:rPr lang="en-US" sz="1600" dirty="0"/>
              <a:t>Lost revenue to small businesses, price increases for local consumers</a:t>
            </a:r>
          </a:p>
          <a:p>
            <a:pPr lvl="1">
              <a:lnSpc>
                <a:spcPct val="80000"/>
              </a:lnSpc>
            </a:pPr>
            <a:endParaRPr lang="en-US" sz="1600" dirty="0"/>
          </a:p>
          <a:p>
            <a:pPr lvl="1">
              <a:lnSpc>
                <a:spcPct val="80000"/>
              </a:lnSpc>
            </a:pPr>
            <a:r>
              <a:rPr lang="en-US" sz="1600" dirty="0"/>
              <a:t>Lost wages because of unavailability of public transit for commuting</a:t>
            </a:r>
          </a:p>
          <a:p>
            <a:pPr lvl="1">
              <a:lnSpc>
                <a:spcPct val="80000"/>
              </a:lnSpc>
            </a:pPr>
            <a:endParaRPr lang="en-US" sz="1600" dirty="0"/>
          </a:p>
          <a:p>
            <a:pPr lvl="1">
              <a:lnSpc>
                <a:spcPct val="80000"/>
              </a:lnSpc>
            </a:pPr>
            <a:r>
              <a:rPr lang="en-US" sz="1600" dirty="0"/>
              <a:t>Job losses if small businesses are significantly affected</a:t>
            </a:r>
          </a:p>
          <a:p>
            <a:pPr lvl="1">
              <a:lnSpc>
                <a:spcPct val="80000"/>
              </a:lnSpc>
            </a:pPr>
            <a:endParaRPr lang="en-US" sz="1600" dirty="0"/>
          </a:p>
          <a:p>
            <a:pPr lvl="1">
              <a:lnSpc>
                <a:spcPct val="80000"/>
              </a:lnSpc>
            </a:pPr>
            <a:r>
              <a:rPr lang="en-US" sz="1600" dirty="0"/>
              <a:t>Increased student absenteeism, higher childcare costs due to disruptions in mass transit </a:t>
            </a:r>
          </a:p>
          <a:p>
            <a:pPr lvl="1">
              <a:lnSpc>
                <a:spcPct val="80000"/>
              </a:lnSpc>
            </a:pPr>
            <a:endParaRPr lang="en-US" sz="1600" dirty="0"/>
          </a:p>
          <a:p>
            <a:pPr lvl="1">
              <a:lnSpc>
                <a:spcPct val="80000"/>
              </a:lnSpc>
            </a:pPr>
            <a:r>
              <a:rPr lang="en-US" sz="1600" dirty="0"/>
              <a:t>Increased illness &amp; death from very low or very high temperatures</a:t>
            </a:r>
          </a:p>
          <a:p>
            <a:pPr lvl="1">
              <a:lnSpc>
                <a:spcPct val="80000"/>
              </a:lnSpc>
            </a:pPr>
            <a:endParaRPr lang="en-US" sz="1600" dirty="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4756150" y="1244600"/>
            <a:ext cx="38862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6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pitchFamily="16" charset="-128"/>
                <a:cs typeface="+mn-cs"/>
              </a:rPr>
              <a:t>August 2003:  New York City Blackout  </a:t>
            </a:r>
          </a:p>
        </p:txBody>
      </p:sp>
      <p:pic>
        <p:nvPicPr>
          <p:cNvPr id="38918" name="Picture 7" descr="20030815-flatbush-wat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65713" y="3810000"/>
            <a:ext cx="33528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9" name="Picture 9" descr="20030815-bridge3-trainevac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4962525" y="1573213"/>
            <a:ext cx="3455988" cy="2011362"/>
          </a:xfr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700"/>
              <a:t>U.N.:  Access to Abundant Energy </a:t>
            </a:r>
            <a:br>
              <a:rPr lang="en-US" sz="3700"/>
            </a:br>
            <a:r>
              <a:rPr lang="en-US" sz="3700"/>
              <a:t>is Key to Quality of Life</a:t>
            </a:r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1655763" y="1946275"/>
            <a:ext cx="6132512" cy="360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64" name="Freeform 4"/>
          <p:cNvSpPr>
            <a:spLocks/>
          </p:cNvSpPr>
          <p:nvPr/>
        </p:nvSpPr>
        <p:spPr bwMode="auto">
          <a:xfrm>
            <a:off x="1655763" y="1946275"/>
            <a:ext cx="6132512" cy="3602038"/>
          </a:xfrm>
          <a:custGeom>
            <a:avLst/>
            <a:gdLst>
              <a:gd name="T0" fmla="*/ 0 w 4153"/>
              <a:gd name="T1" fmla="*/ 0 h 2439"/>
              <a:gd name="T2" fmla="*/ 2147483647 w 4153"/>
              <a:gd name="T3" fmla="*/ 0 h 2439"/>
              <a:gd name="T4" fmla="*/ 2147483647 w 4153"/>
              <a:gd name="T5" fmla="*/ 2147483647 h 2439"/>
              <a:gd name="T6" fmla="*/ 0 w 4153"/>
              <a:gd name="T7" fmla="*/ 2147483647 h 2439"/>
              <a:gd name="T8" fmla="*/ 0 w 4153"/>
              <a:gd name="T9" fmla="*/ 0 h 2439"/>
              <a:gd name="T10" fmla="*/ 0 w 4153"/>
              <a:gd name="T11" fmla="*/ 2147483647 h 243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153"/>
              <a:gd name="T19" fmla="*/ 0 h 2439"/>
              <a:gd name="T20" fmla="*/ 4153 w 4153"/>
              <a:gd name="T21" fmla="*/ 2439 h 243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153" h="2439">
                <a:moveTo>
                  <a:pt x="0" y="0"/>
                </a:moveTo>
                <a:lnTo>
                  <a:pt x="4153" y="0"/>
                </a:lnTo>
                <a:lnTo>
                  <a:pt x="4153" y="2439"/>
                </a:lnTo>
                <a:lnTo>
                  <a:pt x="0" y="2439"/>
                </a:lnTo>
                <a:lnTo>
                  <a:pt x="0" y="0"/>
                </a:lnTo>
                <a:lnTo>
                  <a:pt x="0" y="2439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>
            <a:off x="1608138" y="5548313"/>
            <a:ext cx="476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66" name="Line 6"/>
          <p:cNvSpPr>
            <a:spLocks noChangeShapeType="1"/>
          </p:cNvSpPr>
          <p:nvPr/>
        </p:nvSpPr>
        <p:spPr bwMode="auto">
          <a:xfrm>
            <a:off x="1608138" y="5097463"/>
            <a:ext cx="476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1608138" y="4649788"/>
            <a:ext cx="476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>
            <a:off x="1608138" y="4198938"/>
            <a:ext cx="476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>
            <a:off x="1608138" y="3751263"/>
            <a:ext cx="476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0" name="Line 10"/>
          <p:cNvSpPr>
            <a:spLocks noChangeShapeType="1"/>
          </p:cNvSpPr>
          <p:nvPr/>
        </p:nvSpPr>
        <p:spPr bwMode="auto">
          <a:xfrm>
            <a:off x="1608138" y="3294063"/>
            <a:ext cx="476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1" name="Line 11"/>
          <p:cNvSpPr>
            <a:spLocks noChangeShapeType="1"/>
          </p:cNvSpPr>
          <p:nvPr/>
        </p:nvSpPr>
        <p:spPr bwMode="auto">
          <a:xfrm>
            <a:off x="1608138" y="2843213"/>
            <a:ext cx="476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2" name="Line 12"/>
          <p:cNvSpPr>
            <a:spLocks noChangeShapeType="1"/>
          </p:cNvSpPr>
          <p:nvPr/>
        </p:nvSpPr>
        <p:spPr bwMode="auto">
          <a:xfrm>
            <a:off x="1608138" y="2395538"/>
            <a:ext cx="476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3" name="Line 13"/>
          <p:cNvSpPr>
            <a:spLocks noChangeShapeType="1"/>
          </p:cNvSpPr>
          <p:nvPr/>
        </p:nvSpPr>
        <p:spPr bwMode="auto">
          <a:xfrm>
            <a:off x="1608138" y="1946275"/>
            <a:ext cx="4762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4" name="Line 14"/>
          <p:cNvSpPr>
            <a:spLocks noChangeShapeType="1"/>
          </p:cNvSpPr>
          <p:nvPr/>
        </p:nvSpPr>
        <p:spPr bwMode="auto">
          <a:xfrm>
            <a:off x="1655763" y="5548313"/>
            <a:ext cx="61325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5" name="Line 15"/>
          <p:cNvSpPr>
            <a:spLocks noChangeShapeType="1"/>
          </p:cNvSpPr>
          <p:nvPr/>
        </p:nvSpPr>
        <p:spPr bwMode="auto">
          <a:xfrm flipV="1">
            <a:off x="1655763" y="5548313"/>
            <a:ext cx="1587" cy="460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6" name="Line 16"/>
          <p:cNvSpPr>
            <a:spLocks noChangeShapeType="1"/>
          </p:cNvSpPr>
          <p:nvPr/>
        </p:nvSpPr>
        <p:spPr bwMode="auto">
          <a:xfrm flipV="1">
            <a:off x="3195638" y="5548313"/>
            <a:ext cx="1587" cy="460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7" name="Line 17"/>
          <p:cNvSpPr>
            <a:spLocks noChangeShapeType="1"/>
          </p:cNvSpPr>
          <p:nvPr/>
        </p:nvSpPr>
        <p:spPr bwMode="auto">
          <a:xfrm flipV="1">
            <a:off x="4722813" y="5548313"/>
            <a:ext cx="1587" cy="460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8" name="Line 18"/>
          <p:cNvSpPr>
            <a:spLocks noChangeShapeType="1"/>
          </p:cNvSpPr>
          <p:nvPr/>
        </p:nvSpPr>
        <p:spPr bwMode="auto">
          <a:xfrm flipV="1">
            <a:off x="6261100" y="5548313"/>
            <a:ext cx="1588" cy="460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9" name="Line 19"/>
          <p:cNvSpPr>
            <a:spLocks noChangeShapeType="1"/>
          </p:cNvSpPr>
          <p:nvPr/>
        </p:nvSpPr>
        <p:spPr bwMode="auto">
          <a:xfrm flipV="1">
            <a:off x="7788275" y="5548313"/>
            <a:ext cx="1588" cy="460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80" name="Freeform 20"/>
          <p:cNvSpPr>
            <a:spLocks/>
          </p:cNvSpPr>
          <p:nvPr/>
        </p:nvSpPr>
        <p:spPr bwMode="auto">
          <a:xfrm>
            <a:off x="1885950" y="3235325"/>
            <a:ext cx="76200" cy="77788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81" name="Freeform 21"/>
          <p:cNvSpPr>
            <a:spLocks/>
          </p:cNvSpPr>
          <p:nvPr/>
        </p:nvSpPr>
        <p:spPr bwMode="auto">
          <a:xfrm>
            <a:off x="1655763" y="4697413"/>
            <a:ext cx="77787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82" name="Freeform 22"/>
          <p:cNvSpPr>
            <a:spLocks/>
          </p:cNvSpPr>
          <p:nvPr/>
        </p:nvSpPr>
        <p:spPr bwMode="auto">
          <a:xfrm>
            <a:off x="2325688" y="2566988"/>
            <a:ext cx="77787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83" name="Freeform 23"/>
          <p:cNvSpPr>
            <a:spLocks/>
          </p:cNvSpPr>
          <p:nvPr/>
        </p:nvSpPr>
        <p:spPr bwMode="auto">
          <a:xfrm>
            <a:off x="2173288" y="3016250"/>
            <a:ext cx="74612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7" y="0"/>
                </a:moveTo>
                <a:lnTo>
                  <a:pt x="96" y="49"/>
                </a:lnTo>
                <a:lnTo>
                  <a:pt x="47" y="98"/>
                </a:lnTo>
                <a:lnTo>
                  <a:pt x="0" y="49"/>
                </a:lnTo>
                <a:lnTo>
                  <a:pt x="47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84" name="Freeform 24"/>
          <p:cNvSpPr>
            <a:spLocks/>
          </p:cNvSpPr>
          <p:nvPr/>
        </p:nvSpPr>
        <p:spPr bwMode="auto">
          <a:xfrm>
            <a:off x="5067300" y="2146300"/>
            <a:ext cx="76200" cy="76200"/>
          </a:xfrm>
          <a:custGeom>
            <a:avLst/>
            <a:gdLst>
              <a:gd name="T0" fmla="*/ 2147483647 w 96"/>
              <a:gd name="T1" fmla="*/ 0 h 96"/>
              <a:gd name="T2" fmla="*/ 2147483647 w 96"/>
              <a:gd name="T3" fmla="*/ 2147483647 h 96"/>
              <a:gd name="T4" fmla="*/ 2147483647 w 96"/>
              <a:gd name="T5" fmla="*/ 2147483647 h 96"/>
              <a:gd name="T6" fmla="*/ 0 w 96"/>
              <a:gd name="T7" fmla="*/ 2147483647 h 96"/>
              <a:gd name="T8" fmla="*/ 2147483647 w 96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6"/>
              <a:gd name="T17" fmla="*/ 96 w 96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6">
                <a:moveTo>
                  <a:pt x="47" y="0"/>
                </a:moveTo>
                <a:lnTo>
                  <a:pt x="96" y="47"/>
                </a:lnTo>
                <a:lnTo>
                  <a:pt x="47" y="96"/>
                </a:lnTo>
                <a:lnTo>
                  <a:pt x="0" y="47"/>
                </a:lnTo>
                <a:lnTo>
                  <a:pt x="47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85" name="Freeform 25"/>
          <p:cNvSpPr>
            <a:spLocks/>
          </p:cNvSpPr>
          <p:nvPr/>
        </p:nvSpPr>
        <p:spPr bwMode="auto">
          <a:xfrm>
            <a:off x="3921125" y="2203450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86" name="Freeform 26"/>
          <p:cNvSpPr>
            <a:spLocks/>
          </p:cNvSpPr>
          <p:nvPr/>
        </p:nvSpPr>
        <p:spPr bwMode="auto">
          <a:xfrm>
            <a:off x="2352675" y="3054350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87" name="Freeform 27"/>
          <p:cNvSpPr>
            <a:spLocks/>
          </p:cNvSpPr>
          <p:nvPr/>
        </p:nvSpPr>
        <p:spPr bwMode="auto">
          <a:xfrm>
            <a:off x="4818063" y="2614613"/>
            <a:ext cx="77787" cy="76200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88" name="Freeform 28"/>
          <p:cNvSpPr>
            <a:spLocks/>
          </p:cNvSpPr>
          <p:nvPr/>
        </p:nvSpPr>
        <p:spPr bwMode="auto">
          <a:xfrm>
            <a:off x="1655763" y="4114800"/>
            <a:ext cx="77787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89" name="Freeform 29"/>
          <p:cNvSpPr>
            <a:spLocks/>
          </p:cNvSpPr>
          <p:nvPr/>
        </p:nvSpPr>
        <p:spPr bwMode="auto">
          <a:xfrm>
            <a:off x="2439988" y="2852738"/>
            <a:ext cx="76200" cy="77787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9" y="0"/>
                </a:moveTo>
                <a:lnTo>
                  <a:pt x="96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90" name="Freeform 30"/>
          <p:cNvSpPr>
            <a:spLocks/>
          </p:cNvSpPr>
          <p:nvPr/>
        </p:nvSpPr>
        <p:spPr bwMode="auto">
          <a:xfrm>
            <a:off x="4024313" y="2166938"/>
            <a:ext cx="77787" cy="76200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91" name="Freeform 31"/>
          <p:cNvSpPr>
            <a:spLocks/>
          </p:cNvSpPr>
          <p:nvPr/>
        </p:nvSpPr>
        <p:spPr bwMode="auto">
          <a:xfrm>
            <a:off x="1617663" y="4514850"/>
            <a:ext cx="77787" cy="77788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92" name="Freeform 32"/>
          <p:cNvSpPr>
            <a:spLocks/>
          </p:cNvSpPr>
          <p:nvPr/>
        </p:nvSpPr>
        <p:spPr bwMode="auto">
          <a:xfrm>
            <a:off x="1760538" y="3340100"/>
            <a:ext cx="76200" cy="77788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93" name="Freeform 33"/>
          <p:cNvSpPr>
            <a:spLocks/>
          </p:cNvSpPr>
          <p:nvPr/>
        </p:nvSpPr>
        <p:spPr bwMode="auto">
          <a:xfrm>
            <a:off x="2420938" y="2890838"/>
            <a:ext cx="76200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9" y="0"/>
                </a:moveTo>
                <a:lnTo>
                  <a:pt x="96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94" name="Freeform 34"/>
          <p:cNvSpPr>
            <a:spLocks/>
          </p:cNvSpPr>
          <p:nvPr/>
        </p:nvSpPr>
        <p:spPr bwMode="auto">
          <a:xfrm>
            <a:off x="2220913" y="2921000"/>
            <a:ext cx="76200" cy="74613"/>
          </a:xfrm>
          <a:custGeom>
            <a:avLst/>
            <a:gdLst>
              <a:gd name="T0" fmla="*/ 2147483647 w 98"/>
              <a:gd name="T1" fmla="*/ 0 h 97"/>
              <a:gd name="T2" fmla="*/ 2147483647 w 98"/>
              <a:gd name="T3" fmla="*/ 2147483647 h 97"/>
              <a:gd name="T4" fmla="*/ 2147483647 w 98"/>
              <a:gd name="T5" fmla="*/ 2147483647 h 97"/>
              <a:gd name="T6" fmla="*/ 0 w 98"/>
              <a:gd name="T7" fmla="*/ 2147483647 h 97"/>
              <a:gd name="T8" fmla="*/ 2147483647 w 98"/>
              <a:gd name="T9" fmla="*/ 0 h 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7"/>
              <a:gd name="T17" fmla="*/ 98 w 98"/>
              <a:gd name="T18" fmla="*/ 97 h 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7">
                <a:moveTo>
                  <a:pt x="49" y="0"/>
                </a:moveTo>
                <a:lnTo>
                  <a:pt x="98" y="48"/>
                </a:lnTo>
                <a:lnTo>
                  <a:pt x="49" y="97"/>
                </a:lnTo>
                <a:lnTo>
                  <a:pt x="0" y="48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95" name="Freeform 35"/>
          <p:cNvSpPr>
            <a:spLocks/>
          </p:cNvSpPr>
          <p:nvPr/>
        </p:nvSpPr>
        <p:spPr bwMode="auto">
          <a:xfrm>
            <a:off x="3976688" y="2508250"/>
            <a:ext cx="77787" cy="77788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96" name="Freeform 36"/>
          <p:cNvSpPr>
            <a:spLocks/>
          </p:cNvSpPr>
          <p:nvPr/>
        </p:nvSpPr>
        <p:spPr bwMode="auto">
          <a:xfrm>
            <a:off x="3243263" y="2825750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97" name="Freeform 37"/>
          <p:cNvSpPr>
            <a:spLocks/>
          </p:cNvSpPr>
          <p:nvPr/>
        </p:nvSpPr>
        <p:spPr bwMode="auto">
          <a:xfrm>
            <a:off x="1685925" y="4151313"/>
            <a:ext cx="74613" cy="77787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9" y="0"/>
                </a:moveTo>
                <a:lnTo>
                  <a:pt x="96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98" name="Freeform 38"/>
          <p:cNvSpPr>
            <a:spLocks/>
          </p:cNvSpPr>
          <p:nvPr/>
        </p:nvSpPr>
        <p:spPr bwMode="auto">
          <a:xfrm>
            <a:off x="7494588" y="2166938"/>
            <a:ext cx="74612" cy="76200"/>
          </a:xfrm>
          <a:custGeom>
            <a:avLst/>
            <a:gdLst>
              <a:gd name="T0" fmla="*/ 2147483647 w 96"/>
              <a:gd name="T1" fmla="*/ 0 h 96"/>
              <a:gd name="T2" fmla="*/ 2147483647 w 96"/>
              <a:gd name="T3" fmla="*/ 2147483647 h 96"/>
              <a:gd name="T4" fmla="*/ 2147483647 w 96"/>
              <a:gd name="T5" fmla="*/ 2147483647 h 96"/>
              <a:gd name="T6" fmla="*/ 0 w 96"/>
              <a:gd name="T7" fmla="*/ 2147483647 h 96"/>
              <a:gd name="T8" fmla="*/ 2147483647 w 96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6"/>
              <a:gd name="T17" fmla="*/ 96 w 96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6">
                <a:moveTo>
                  <a:pt x="47" y="0"/>
                </a:moveTo>
                <a:lnTo>
                  <a:pt x="96" y="47"/>
                </a:lnTo>
                <a:lnTo>
                  <a:pt x="47" y="96"/>
                </a:lnTo>
                <a:lnTo>
                  <a:pt x="0" y="47"/>
                </a:lnTo>
                <a:lnTo>
                  <a:pt x="47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599" name="Freeform 39"/>
          <p:cNvSpPr>
            <a:spLocks/>
          </p:cNvSpPr>
          <p:nvPr/>
        </p:nvSpPr>
        <p:spPr bwMode="auto">
          <a:xfrm>
            <a:off x="2516188" y="2633663"/>
            <a:ext cx="76200" cy="76200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00" name="Freeform 40"/>
          <p:cNvSpPr>
            <a:spLocks/>
          </p:cNvSpPr>
          <p:nvPr/>
        </p:nvSpPr>
        <p:spPr bwMode="auto">
          <a:xfrm>
            <a:off x="1647825" y="4181475"/>
            <a:ext cx="76200" cy="74613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01" name="Freeform 41"/>
          <p:cNvSpPr>
            <a:spLocks/>
          </p:cNvSpPr>
          <p:nvPr/>
        </p:nvSpPr>
        <p:spPr bwMode="auto">
          <a:xfrm>
            <a:off x="2200275" y="2652713"/>
            <a:ext cx="77788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02" name="Freeform 42"/>
          <p:cNvSpPr>
            <a:spLocks/>
          </p:cNvSpPr>
          <p:nvPr/>
        </p:nvSpPr>
        <p:spPr bwMode="auto">
          <a:xfrm>
            <a:off x="1712913" y="4610100"/>
            <a:ext cx="77787" cy="76200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9"/>
                </a:lnTo>
                <a:lnTo>
                  <a:pt x="49" y="96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03" name="Freeform 43"/>
          <p:cNvSpPr>
            <a:spLocks/>
          </p:cNvSpPr>
          <p:nvPr/>
        </p:nvSpPr>
        <p:spPr bwMode="auto">
          <a:xfrm>
            <a:off x="2459038" y="2671763"/>
            <a:ext cx="74612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7" y="0"/>
                </a:moveTo>
                <a:lnTo>
                  <a:pt x="96" y="49"/>
                </a:lnTo>
                <a:lnTo>
                  <a:pt x="47" y="98"/>
                </a:lnTo>
                <a:lnTo>
                  <a:pt x="0" y="49"/>
                </a:lnTo>
                <a:lnTo>
                  <a:pt x="47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04" name="Freeform 44"/>
          <p:cNvSpPr>
            <a:spLocks/>
          </p:cNvSpPr>
          <p:nvPr/>
        </p:nvSpPr>
        <p:spPr bwMode="auto">
          <a:xfrm>
            <a:off x="2047875" y="2767013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05" name="Freeform 45"/>
          <p:cNvSpPr>
            <a:spLocks/>
          </p:cNvSpPr>
          <p:nvPr/>
        </p:nvSpPr>
        <p:spPr bwMode="auto">
          <a:xfrm>
            <a:off x="3136900" y="2433638"/>
            <a:ext cx="77788" cy="74612"/>
          </a:xfrm>
          <a:custGeom>
            <a:avLst/>
            <a:gdLst>
              <a:gd name="T0" fmla="*/ 2147483647 w 98"/>
              <a:gd name="T1" fmla="*/ 0 h 97"/>
              <a:gd name="T2" fmla="*/ 2147483647 w 98"/>
              <a:gd name="T3" fmla="*/ 2147483647 h 97"/>
              <a:gd name="T4" fmla="*/ 2147483647 w 98"/>
              <a:gd name="T5" fmla="*/ 2147483647 h 97"/>
              <a:gd name="T6" fmla="*/ 0 w 98"/>
              <a:gd name="T7" fmla="*/ 2147483647 h 97"/>
              <a:gd name="T8" fmla="*/ 2147483647 w 98"/>
              <a:gd name="T9" fmla="*/ 0 h 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7"/>
              <a:gd name="T17" fmla="*/ 98 w 98"/>
              <a:gd name="T18" fmla="*/ 97 h 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7">
                <a:moveTo>
                  <a:pt x="49" y="0"/>
                </a:moveTo>
                <a:lnTo>
                  <a:pt x="98" y="49"/>
                </a:lnTo>
                <a:lnTo>
                  <a:pt x="49" y="97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06" name="Freeform 46"/>
          <p:cNvSpPr>
            <a:spLocks/>
          </p:cNvSpPr>
          <p:nvPr/>
        </p:nvSpPr>
        <p:spPr bwMode="auto">
          <a:xfrm>
            <a:off x="3900488" y="2500313"/>
            <a:ext cx="76200" cy="77787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07" name="Freeform 47"/>
          <p:cNvSpPr>
            <a:spLocks/>
          </p:cNvSpPr>
          <p:nvPr/>
        </p:nvSpPr>
        <p:spPr bwMode="auto">
          <a:xfrm>
            <a:off x="1655763" y="4762500"/>
            <a:ext cx="77787" cy="77788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08" name="Freeform 48"/>
          <p:cNvSpPr>
            <a:spLocks/>
          </p:cNvSpPr>
          <p:nvPr/>
        </p:nvSpPr>
        <p:spPr bwMode="auto">
          <a:xfrm>
            <a:off x="3852863" y="2214563"/>
            <a:ext cx="77787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09" name="Freeform 49"/>
          <p:cNvSpPr>
            <a:spLocks/>
          </p:cNvSpPr>
          <p:nvPr/>
        </p:nvSpPr>
        <p:spPr bwMode="auto">
          <a:xfrm>
            <a:off x="2030413" y="3082925"/>
            <a:ext cx="74612" cy="76200"/>
          </a:xfrm>
          <a:custGeom>
            <a:avLst/>
            <a:gdLst>
              <a:gd name="T0" fmla="*/ 2147483647 w 96"/>
              <a:gd name="T1" fmla="*/ 0 h 96"/>
              <a:gd name="T2" fmla="*/ 2147483647 w 96"/>
              <a:gd name="T3" fmla="*/ 2147483647 h 96"/>
              <a:gd name="T4" fmla="*/ 2147483647 w 96"/>
              <a:gd name="T5" fmla="*/ 2147483647 h 96"/>
              <a:gd name="T6" fmla="*/ 0 w 96"/>
              <a:gd name="T7" fmla="*/ 2147483647 h 96"/>
              <a:gd name="T8" fmla="*/ 2147483647 w 96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6"/>
              <a:gd name="T17" fmla="*/ 96 w 96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6">
                <a:moveTo>
                  <a:pt x="47" y="0"/>
                </a:moveTo>
                <a:lnTo>
                  <a:pt x="96" y="47"/>
                </a:lnTo>
                <a:lnTo>
                  <a:pt x="47" y="96"/>
                </a:lnTo>
                <a:lnTo>
                  <a:pt x="0" y="47"/>
                </a:lnTo>
                <a:lnTo>
                  <a:pt x="47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10" name="Freeform 50"/>
          <p:cNvSpPr>
            <a:spLocks/>
          </p:cNvSpPr>
          <p:nvPr/>
        </p:nvSpPr>
        <p:spPr bwMode="auto">
          <a:xfrm>
            <a:off x="1905000" y="3101975"/>
            <a:ext cx="76200" cy="76200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11" name="Freeform 51"/>
          <p:cNvSpPr>
            <a:spLocks/>
          </p:cNvSpPr>
          <p:nvPr/>
        </p:nvSpPr>
        <p:spPr bwMode="auto">
          <a:xfrm>
            <a:off x="2019300" y="3475038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12" name="Freeform 52"/>
          <p:cNvSpPr>
            <a:spLocks/>
          </p:cNvSpPr>
          <p:nvPr/>
        </p:nvSpPr>
        <p:spPr bwMode="auto">
          <a:xfrm>
            <a:off x="1819275" y="3170238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13" name="Freeform 53"/>
          <p:cNvSpPr>
            <a:spLocks/>
          </p:cNvSpPr>
          <p:nvPr/>
        </p:nvSpPr>
        <p:spPr bwMode="auto">
          <a:xfrm>
            <a:off x="1636713" y="4429125"/>
            <a:ext cx="76200" cy="74613"/>
          </a:xfrm>
          <a:custGeom>
            <a:avLst/>
            <a:gdLst>
              <a:gd name="T0" fmla="*/ 2147483647 w 99"/>
              <a:gd name="T1" fmla="*/ 0 h 96"/>
              <a:gd name="T2" fmla="*/ 2147483647 w 99"/>
              <a:gd name="T3" fmla="*/ 2147483647 h 96"/>
              <a:gd name="T4" fmla="*/ 2147483647 w 99"/>
              <a:gd name="T5" fmla="*/ 2147483647 h 96"/>
              <a:gd name="T6" fmla="*/ 0 w 99"/>
              <a:gd name="T7" fmla="*/ 2147483647 h 96"/>
              <a:gd name="T8" fmla="*/ 2147483647 w 99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9"/>
              <a:gd name="T16" fmla="*/ 0 h 96"/>
              <a:gd name="T17" fmla="*/ 99 w 99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9" h="96">
                <a:moveTo>
                  <a:pt x="49" y="0"/>
                </a:moveTo>
                <a:lnTo>
                  <a:pt x="99" y="49"/>
                </a:lnTo>
                <a:lnTo>
                  <a:pt x="49" y="96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14" name="Freeform 54"/>
          <p:cNvSpPr>
            <a:spLocks/>
          </p:cNvSpPr>
          <p:nvPr/>
        </p:nvSpPr>
        <p:spPr bwMode="auto">
          <a:xfrm>
            <a:off x="3548063" y="2566988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15" name="Freeform 55"/>
          <p:cNvSpPr>
            <a:spLocks/>
          </p:cNvSpPr>
          <p:nvPr/>
        </p:nvSpPr>
        <p:spPr bwMode="auto">
          <a:xfrm>
            <a:off x="1628775" y="4792663"/>
            <a:ext cx="76200" cy="74612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16" name="Freeform 56"/>
          <p:cNvSpPr>
            <a:spLocks/>
          </p:cNvSpPr>
          <p:nvPr/>
        </p:nvSpPr>
        <p:spPr bwMode="auto">
          <a:xfrm>
            <a:off x="6032500" y="2203450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17" name="Freeform 57"/>
          <p:cNvSpPr>
            <a:spLocks/>
          </p:cNvSpPr>
          <p:nvPr/>
        </p:nvSpPr>
        <p:spPr bwMode="auto">
          <a:xfrm>
            <a:off x="2533650" y="2843213"/>
            <a:ext cx="77788" cy="77787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18" name="Freeform 58"/>
          <p:cNvSpPr>
            <a:spLocks/>
          </p:cNvSpPr>
          <p:nvPr/>
        </p:nvSpPr>
        <p:spPr bwMode="auto">
          <a:xfrm>
            <a:off x="4398963" y="2214563"/>
            <a:ext cx="74612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9" y="0"/>
                </a:moveTo>
                <a:lnTo>
                  <a:pt x="96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19" name="Freeform 59"/>
          <p:cNvSpPr>
            <a:spLocks/>
          </p:cNvSpPr>
          <p:nvPr/>
        </p:nvSpPr>
        <p:spPr bwMode="auto">
          <a:xfrm>
            <a:off x="1941513" y="3494088"/>
            <a:ext cx="77787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20" name="Freeform 60"/>
          <p:cNvSpPr>
            <a:spLocks noChangeAspect="1"/>
          </p:cNvSpPr>
          <p:nvPr/>
        </p:nvSpPr>
        <p:spPr bwMode="auto">
          <a:xfrm>
            <a:off x="2047875" y="3082925"/>
            <a:ext cx="119063" cy="119063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21" name="Freeform 61"/>
          <p:cNvSpPr>
            <a:spLocks/>
          </p:cNvSpPr>
          <p:nvPr/>
        </p:nvSpPr>
        <p:spPr bwMode="auto">
          <a:xfrm>
            <a:off x="3729038" y="2243138"/>
            <a:ext cx="77787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22" name="Freeform 62"/>
          <p:cNvSpPr>
            <a:spLocks/>
          </p:cNvSpPr>
          <p:nvPr/>
        </p:nvSpPr>
        <p:spPr bwMode="auto">
          <a:xfrm>
            <a:off x="1733550" y="3857625"/>
            <a:ext cx="77788" cy="74613"/>
          </a:xfrm>
          <a:custGeom>
            <a:avLst/>
            <a:gdLst>
              <a:gd name="T0" fmla="*/ 2147483647 w 98"/>
              <a:gd name="T1" fmla="*/ 0 h 97"/>
              <a:gd name="T2" fmla="*/ 2147483647 w 98"/>
              <a:gd name="T3" fmla="*/ 2147483647 h 97"/>
              <a:gd name="T4" fmla="*/ 2147483647 w 98"/>
              <a:gd name="T5" fmla="*/ 2147483647 h 97"/>
              <a:gd name="T6" fmla="*/ 0 w 98"/>
              <a:gd name="T7" fmla="*/ 2147483647 h 97"/>
              <a:gd name="T8" fmla="*/ 2147483647 w 98"/>
              <a:gd name="T9" fmla="*/ 0 h 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7"/>
              <a:gd name="T17" fmla="*/ 98 w 98"/>
              <a:gd name="T18" fmla="*/ 97 h 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7">
                <a:moveTo>
                  <a:pt x="49" y="0"/>
                </a:moveTo>
                <a:lnTo>
                  <a:pt x="98" y="48"/>
                </a:lnTo>
                <a:lnTo>
                  <a:pt x="49" y="97"/>
                </a:lnTo>
                <a:lnTo>
                  <a:pt x="0" y="48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23" name="Freeform 63"/>
          <p:cNvSpPr>
            <a:spLocks/>
          </p:cNvSpPr>
          <p:nvPr/>
        </p:nvSpPr>
        <p:spPr bwMode="auto">
          <a:xfrm>
            <a:off x="3125788" y="2347913"/>
            <a:ext cx="77787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24" name="Freeform 64"/>
          <p:cNvSpPr>
            <a:spLocks/>
          </p:cNvSpPr>
          <p:nvPr/>
        </p:nvSpPr>
        <p:spPr bwMode="auto">
          <a:xfrm>
            <a:off x="1781175" y="3482975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25" name="Freeform 65"/>
          <p:cNvSpPr>
            <a:spLocks/>
          </p:cNvSpPr>
          <p:nvPr/>
        </p:nvSpPr>
        <p:spPr bwMode="auto">
          <a:xfrm>
            <a:off x="1636713" y="4325938"/>
            <a:ext cx="76200" cy="74612"/>
          </a:xfrm>
          <a:custGeom>
            <a:avLst/>
            <a:gdLst>
              <a:gd name="T0" fmla="*/ 2147483647 w 99"/>
              <a:gd name="T1" fmla="*/ 0 h 96"/>
              <a:gd name="T2" fmla="*/ 2147483647 w 99"/>
              <a:gd name="T3" fmla="*/ 2147483647 h 96"/>
              <a:gd name="T4" fmla="*/ 2147483647 w 99"/>
              <a:gd name="T5" fmla="*/ 2147483647 h 96"/>
              <a:gd name="T6" fmla="*/ 0 w 99"/>
              <a:gd name="T7" fmla="*/ 2147483647 h 96"/>
              <a:gd name="T8" fmla="*/ 2147483647 w 99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9"/>
              <a:gd name="T16" fmla="*/ 0 h 96"/>
              <a:gd name="T17" fmla="*/ 99 w 99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9" h="96">
                <a:moveTo>
                  <a:pt x="49" y="0"/>
                </a:moveTo>
                <a:lnTo>
                  <a:pt x="99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26" name="Freeform 66"/>
          <p:cNvSpPr>
            <a:spLocks/>
          </p:cNvSpPr>
          <p:nvPr/>
        </p:nvSpPr>
        <p:spPr bwMode="auto">
          <a:xfrm>
            <a:off x="1811338" y="3389313"/>
            <a:ext cx="74612" cy="74612"/>
          </a:xfrm>
          <a:custGeom>
            <a:avLst/>
            <a:gdLst>
              <a:gd name="T0" fmla="*/ 2147483647 w 96"/>
              <a:gd name="T1" fmla="*/ 0 h 96"/>
              <a:gd name="T2" fmla="*/ 2147483647 w 96"/>
              <a:gd name="T3" fmla="*/ 2147483647 h 96"/>
              <a:gd name="T4" fmla="*/ 2147483647 w 96"/>
              <a:gd name="T5" fmla="*/ 2147483647 h 96"/>
              <a:gd name="T6" fmla="*/ 0 w 96"/>
              <a:gd name="T7" fmla="*/ 2147483647 h 96"/>
              <a:gd name="T8" fmla="*/ 2147483647 w 96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6"/>
              <a:gd name="T17" fmla="*/ 96 w 96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6">
                <a:moveTo>
                  <a:pt x="49" y="0"/>
                </a:moveTo>
                <a:lnTo>
                  <a:pt x="96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27" name="Freeform 67"/>
          <p:cNvSpPr>
            <a:spLocks/>
          </p:cNvSpPr>
          <p:nvPr/>
        </p:nvSpPr>
        <p:spPr bwMode="auto">
          <a:xfrm>
            <a:off x="3165475" y="2347913"/>
            <a:ext cx="77788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28" name="Freeform 68"/>
          <p:cNvSpPr>
            <a:spLocks/>
          </p:cNvSpPr>
          <p:nvPr/>
        </p:nvSpPr>
        <p:spPr bwMode="auto">
          <a:xfrm>
            <a:off x="2708275" y="2597150"/>
            <a:ext cx="76200" cy="74613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9"/>
                </a:lnTo>
                <a:lnTo>
                  <a:pt x="49" y="96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29" name="Freeform 69"/>
          <p:cNvSpPr>
            <a:spLocks noChangeAspect="1"/>
          </p:cNvSpPr>
          <p:nvPr/>
        </p:nvSpPr>
        <p:spPr bwMode="auto">
          <a:xfrm>
            <a:off x="1790700" y="3732213"/>
            <a:ext cx="119063" cy="119062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30" name="Freeform 70"/>
          <p:cNvSpPr>
            <a:spLocks/>
          </p:cNvSpPr>
          <p:nvPr/>
        </p:nvSpPr>
        <p:spPr bwMode="auto">
          <a:xfrm>
            <a:off x="1771650" y="3294063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31" name="Freeform 71"/>
          <p:cNvSpPr>
            <a:spLocks/>
          </p:cNvSpPr>
          <p:nvPr/>
        </p:nvSpPr>
        <p:spPr bwMode="auto">
          <a:xfrm>
            <a:off x="3567113" y="2195513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32" name="Freeform 72"/>
          <p:cNvSpPr>
            <a:spLocks/>
          </p:cNvSpPr>
          <p:nvPr/>
        </p:nvSpPr>
        <p:spPr bwMode="auto">
          <a:xfrm>
            <a:off x="3738563" y="2319338"/>
            <a:ext cx="77787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33" name="Freeform 73"/>
          <p:cNvSpPr>
            <a:spLocks/>
          </p:cNvSpPr>
          <p:nvPr/>
        </p:nvSpPr>
        <p:spPr bwMode="auto">
          <a:xfrm>
            <a:off x="3090863" y="2271713"/>
            <a:ext cx="74612" cy="76200"/>
          </a:xfrm>
          <a:custGeom>
            <a:avLst/>
            <a:gdLst>
              <a:gd name="T0" fmla="*/ 2147483647 w 96"/>
              <a:gd name="T1" fmla="*/ 0 h 96"/>
              <a:gd name="T2" fmla="*/ 2147483647 w 96"/>
              <a:gd name="T3" fmla="*/ 2147483647 h 96"/>
              <a:gd name="T4" fmla="*/ 2147483647 w 96"/>
              <a:gd name="T5" fmla="*/ 2147483647 h 96"/>
              <a:gd name="T6" fmla="*/ 0 w 96"/>
              <a:gd name="T7" fmla="*/ 2147483647 h 96"/>
              <a:gd name="T8" fmla="*/ 2147483647 w 96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6"/>
              <a:gd name="T17" fmla="*/ 96 w 96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6">
                <a:moveTo>
                  <a:pt x="47" y="0"/>
                </a:moveTo>
                <a:lnTo>
                  <a:pt x="96" y="49"/>
                </a:lnTo>
                <a:lnTo>
                  <a:pt x="47" y="96"/>
                </a:lnTo>
                <a:lnTo>
                  <a:pt x="0" y="49"/>
                </a:lnTo>
                <a:lnTo>
                  <a:pt x="47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34" name="Freeform 74"/>
          <p:cNvSpPr>
            <a:spLocks/>
          </p:cNvSpPr>
          <p:nvPr/>
        </p:nvSpPr>
        <p:spPr bwMode="auto">
          <a:xfrm>
            <a:off x="2428875" y="2967038"/>
            <a:ext cx="77788" cy="77787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35" name="Freeform 75"/>
          <p:cNvSpPr>
            <a:spLocks/>
          </p:cNvSpPr>
          <p:nvPr/>
        </p:nvSpPr>
        <p:spPr bwMode="auto">
          <a:xfrm>
            <a:off x="4235450" y="2184400"/>
            <a:ext cx="76200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9" y="0"/>
                </a:moveTo>
                <a:lnTo>
                  <a:pt x="96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36" name="Freeform 76"/>
          <p:cNvSpPr>
            <a:spLocks/>
          </p:cNvSpPr>
          <p:nvPr/>
        </p:nvSpPr>
        <p:spPr bwMode="auto">
          <a:xfrm>
            <a:off x="2095500" y="3035300"/>
            <a:ext cx="77788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37" name="Freeform 77"/>
          <p:cNvSpPr>
            <a:spLocks/>
          </p:cNvSpPr>
          <p:nvPr/>
        </p:nvSpPr>
        <p:spPr bwMode="auto">
          <a:xfrm>
            <a:off x="2820988" y="2959100"/>
            <a:ext cx="76200" cy="76200"/>
          </a:xfrm>
          <a:custGeom>
            <a:avLst/>
            <a:gdLst>
              <a:gd name="T0" fmla="*/ 2147483647 w 99"/>
              <a:gd name="T1" fmla="*/ 0 h 98"/>
              <a:gd name="T2" fmla="*/ 2147483647 w 99"/>
              <a:gd name="T3" fmla="*/ 2147483647 h 98"/>
              <a:gd name="T4" fmla="*/ 2147483647 w 99"/>
              <a:gd name="T5" fmla="*/ 2147483647 h 98"/>
              <a:gd name="T6" fmla="*/ 0 w 99"/>
              <a:gd name="T7" fmla="*/ 2147483647 h 98"/>
              <a:gd name="T8" fmla="*/ 2147483647 w 99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9"/>
              <a:gd name="T16" fmla="*/ 0 h 98"/>
              <a:gd name="T17" fmla="*/ 99 w 99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9" h="98">
                <a:moveTo>
                  <a:pt x="49" y="0"/>
                </a:moveTo>
                <a:lnTo>
                  <a:pt x="99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38" name="Freeform 78"/>
          <p:cNvSpPr>
            <a:spLocks/>
          </p:cNvSpPr>
          <p:nvPr/>
        </p:nvSpPr>
        <p:spPr bwMode="auto">
          <a:xfrm>
            <a:off x="1666875" y="4210050"/>
            <a:ext cx="74613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9" y="0"/>
                </a:moveTo>
                <a:lnTo>
                  <a:pt x="96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39" name="Freeform 79"/>
          <p:cNvSpPr>
            <a:spLocks/>
          </p:cNvSpPr>
          <p:nvPr/>
        </p:nvSpPr>
        <p:spPr bwMode="auto">
          <a:xfrm>
            <a:off x="3719513" y="2414588"/>
            <a:ext cx="76200" cy="74612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9"/>
                </a:lnTo>
                <a:lnTo>
                  <a:pt x="49" y="96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40" name="Freeform 80"/>
          <p:cNvSpPr>
            <a:spLocks/>
          </p:cNvSpPr>
          <p:nvPr/>
        </p:nvSpPr>
        <p:spPr bwMode="auto">
          <a:xfrm>
            <a:off x="6480175" y="2633663"/>
            <a:ext cx="77788" cy="76200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41" name="Freeform 81"/>
          <p:cNvSpPr>
            <a:spLocks/>
          </p:cNvSpPr>
          <p:nvPr/>
        </p:nvSpPr>
        <p:spPr bwMode="auto">
          <a:xfrm>
            <a:off x="2344738" y="3254375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42" name="Freeform 82"/>
          <p:cNvSpPr>
            <a:spLocks/>
          </p:cNvSpPr>
          <p:nvPr/>
        </p:nvSpPr>
        <p:spPr bwMode="auto">
          <a:xfrm>
            <a:off x="2144713" y="2701925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43" name="Freeform 83"/>
          <p:cNvSpPr>
            <a:spLocks/>
          </p:cNvSpPr>
          <p:nvPr/>
        </p:nvSpPr>
        <p:spPr bwMode="auto">
          <a:xfrm>
            <a:off x="2287588" y="2995613"/>
            <a:ext cx="76200" cy="77787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44" name="Freeform 84"/>
          <p:cNvSpPr>
            <a:spLocks/>
          </p:cNvSpPr>
          <p:nvPr/>
        </p:nvSpPr>
        <p:spPr bwMode="auto">
          <a:xfrm>
            <a:off x="2479675" y="2835275"/>
            <a:ext cx="74613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7" y="0"/>
                </a:moveTo>
                <a:lnTo>
                  <a:pt x="96" y="49"/>
                </a:lnTo>
                <a:lnTo>
                  <a:pt x="47" y="98"/>
                </a:lnTo>
                <a:lnTo>
                  <a:pt x="0" y="49"/>
                </a:lnTo>
                <a:lnTo>
                  <a:pt x="47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45" name="Freeform 85"/>
          <p:cNvSpPr>
            <a:spLocks/>
          </p:cNvSpPr>
          <p:nvPr/>
        </p:nvSpPr>
        <p:spPr bwMode="auto">
          <a:xfrm>
            <a:off x="3146425" y="2614613"/>
            <a:ext cx="77788" cy="76200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46" name="Freeform 86"/>
          <p:cNvSpPr>
            <a:spLocks/>
          </p:cNvSpPr>
          <p:nvPr/>
        </p:nvSpPr>
        <p:spPr bwMode="auto">
          <a:xfrm>
            <a:off x="3538538" y="2214563"/>
            <a:ext cx="74612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7" y="0"/>
                </a:moveTo>
                <a:lnTo>
                  <a:pt x="96" y="49"/>
                </a:lnTo>
                <a:lnTo>
                  <a:pt x="47" y="98"/>
                </a:lnTo>
                <a:lnTo>
                  <a:pt x="0" y="49"/>
                </a:lnTo>
                <a:lnTo>
                  <a:pt x="47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47" name="Freeform 87"/>
          <p:cNvSpPr>
            <a:spLocks/>
          </p:cNvSpPr>
          <p:nvPr/>
        </p:nvSpPr>
        <p:spPr bwMode="auto">
          <a:xfrm>
            <a:off x="2554288" y="2843213"/>
            <a:ext cx="77787" cy="77787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48" name="Freeform 88"/>
          <p:cNvSpPr>
            <a:spLocks/>
          </p:cNvSpPr>
          <p:nvPr/>
        </p:nvSpPr>
        <p:spPr bwMode="auto">
          <a:xfrm>
            <a:off x="3203575" y="2473325"/>
            <a:ext cx="76200" cy="74613"/>
          </a:xfrm>
          <a:custGeom>
            <a:avLst/>
            <a:gdLst>
              <a:gd name="T0" fmla="*/ 2147483647 w 98"/>
              <a:gd name="T1" fmla="*/ 0 h 97"/>
              <a:gd name="T2" fmla="*/ 2147483647 w 98"/>
              <a:gd name="T3" fmla="*/ 2147483647 h 97"/>
              <a:gd name="T4" fmla="*/ 2147483647 w 98"/>
              <a:gd name="T5" fmla="*/ 2147483647 h 97"/>
              <a:gd name="T6" fmla="*/ 0 w 98"/>
              <a:gd name="T7" fmla="*/ 2147483647 h 97"/>
              <a:gd name="T8" fmla="*/ 2147483647 w 98"/>
              <a:gd name="T9" fmla="*/ 0 h 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7"/>
              <a:gd name="T17" fmla="*/ 98 w 98"/>
              <a:gd name="T18" fmla="*/ 97 h 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7">
                <a:moveTo>
                  <a:pt x="49" y="0"/>
                </a:moveTo>
                <a:lnTo>
                  <a:pt x="98" y="48"/>
                </a:lnTo>
                <a:lnTo>
                  <a:pt x="49" y="97"/>
                </a:lnTo>
                <a:lnTo>
                  <a:pt x="0" y="48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49" name="Freeform 89"/>
          <p:cNvSpPr>
            <a:spLocks/>
          </p:cNvSpPr>
          <p:nvPr/>
        </p:nvSpPr>
        <p:spPr bwMode="auto">
          <a:xfrm>
            <a:off x="2278063" y="2797175"/>
            <a:ext cx="74612" cy="74613"/>
          </a:xfrm>
          <a:custGeom>
            <a:avLst/>
            <a:gdLst>
              <a:gd name="T0" fmla="*/ 2147483647 w 96"/>
              <a:gd name="T1" fmla="*/ 0 h 96"/>
              <a:gd name="T2" fmla="*/ 2147483647 w 96"/>
              <a:gd name="T3" fmla="*/ 2147483647 h 96"/>
              <a:gd name="T4" fmla="*/ 2147483647 w 96"/>
              <a:gd name="T5" fmla="*/ 2147483647 h 96"/>
              <a:gd name="T6" fmla="*/ 0 w 96"/>
              <a:gd name="T7" fmla="*/ 2147483647 h 96"/>
              <a:gd name="T8" fmla="*/ 2147483647 w 96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6"/>
              <a:gd name="T17" fmla="*/ 96 w 96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6">
                <a:moveTo>
                  <a:pt x="49" y="0"/>
                </a:moveTo>
                <a:lnTo>
                  <a:pt x="96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50" name="Freeform 90"/>
          <p:cNvSpPr>
            <a:spLocks/>
          </p:cNvSpPr>
          <p:nvPr/>
        </p:nvSpPr>
        <p:spPr bwMode="auto">
          <a:xfrm>
            <a:off x="1800225" y="3617913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51" name="Freeform 91"/>
          <p:cNvSpPr>
            <a:spLocks/>
          </p:cNvSpPr>
          <p:nvPr/>
        </p:nvSpPr>
        <p:spPr bwMode="auto">
          <a:xfrm>
            <a:off x="1828800" y="4811713"/>
            <a:ext cx="76200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9" y="0"/>
                </a:moveTo>
                <a:lnTo>
                  <a:pt x="96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52" name="Freeform 92"/>
          <p:cNvSpPr>
            <a:spLocks/>
          </p:cNvSpPr>
          <p:nvPr/>
        </p:nvSpPr>
        <p:spPr bwMode="auto">
          <a:xfrm>
            <a:off x="1655763" y="3932238"/>
            <a:ext cx="77787" cy="77787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53" name="Freeform 93"/>
          <p:cNvSpPr>
            <a:spLocks/>
          </p:cNvSpPr>
          <p:nvPr/>
        </p:nvSpPr>
        <p:spPr bwMode="auto">
          <a:xfrm>
            <a:off x="1847850" y="3675063"/>
            <a:ext cx="76200" cy="76200"/>
          </a:xfrm>
          <a:custGeom>
            <a:avLst/>
            <a:gdLst>
              <a:gd name="T0" fmla="*/ 2147483647 w 96"/>
              <a:gd name="T1" fmla="*/ 0 h 96"/>
              <a:gd name="T2" fmla="*/ 2147483647 w 96"/>
              <a:gd name="T3" fmla="*/ 2147483647 h 96"/>
              <a:gd name="T4" fmla="*/ 2147483647 w 96"/>
              <a:gd name="T5" fmla="*/ 2147483647 h 96"/>
              <a:gd name="T6" fmla="*/ 0 w 96"/>
              <a:gd name="T7" fmla="*/ 2147483647 h 96"/>
              <a:gd name="T8" fmla="*/ 2147483647 w 96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6"/>
              <a:gd name="T17" fmla="*/ 96 w 96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6">
                <a:moveTo>
                  <a:pt x="47" y="0"/>
                </a:moveTo>
                <a:lnTo>
                  <a:pt x="96" y="49"/>
                </a:lnTo>
                <a:lnTo>
                  <a:pt x="47" y="96"/>
                </a:lnTo>
                <a:lnTo>
                  <a:pt x="0" y="49"/>
                </a:lnTo>
                <a:lnTo>
                  <a:pt x="47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54" name="Freeform 94"/>
          <p:cNvSpPr>
            <a:spLocks/>
          </p:cNvSpPr>
          <p:nvPr/>
        </p:nvSpPr>
        <p:spPr bwMode="auto">
          <a:xfrm>
            <a:off x="1647825" y="4143375"/>
            <a:ext cx="76200" cy="76200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9"/>
                </a:lnTo>
                <a:lnTo>
                  <a:pt x="49" y="96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55" name="Freeform 95"/>
          <p:cNvSpPr>
            <a:spLocks/>
          </p:cNvSpPr>
          <p:nvPr/>
        </p:nvSpPr>
        <p:spPr bwMode="auto">
          <a:xfrm>
            <a:off x="3443288" y="2166938"/>
            <a:ext cx="76200" cy="76200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56" name="Freeform 96"/>
          <p:cNvSpPr>
            <a:spLocks/>
          </p:cNvSpPr>
          <p:nvPr/>
        </p:nvSpPr>
        <p:spPr bwMode="auto">
          <a:xfrm>
            <a:off x="4722813" y="2243138"/>
            <a:ext cx="74612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9" y="0"/>
                </a:moveTo>
                <a:lnTo>
                  <a:pt x="96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57" name="Freeform 97"/>
          <p:cNvSpPr>
            <a:spLocks/>
          </p:cNvSpPr>
          <p:nvPr/>
        </p:nvSpPr>
        <p:spPr bwMode="auto">
          <a:xfrm>
            <a:off x="1771650" y="3408363"/>
            <a:ext cx="76200" cy="74612"/>
          </a:xfrm>
          <a:custGeom>
            <a:avLst/>
            <a:gdLst>
              <a:gd name="T0" fmla="*/ 2147483647 w 98"/>
              <a:gd name="T1" fmla="*/ 0 h 97"/>
              <a:gd name="T2" fmla="*/ 2147483647 w 98"/>
              <a:gd name="T3" fmla="*/ 2147483647 h 97"/>
              <a:gd name="T4" fmla="*/ 2147483647 w 98"/>
              <a:gd name="T5" fmla="*/ 2147483647 h 97"/>
              <a:gd name="T6" fmla="*/ 0 w 98"/>
              <a:gd name="T7" fmla="*/ 2147483647 h 97"/>
              <a:gd name="T8" fmla="*/ 2147483647 w 98"/>
              <a:gd name="T9" fmla="*/ 0 h 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7"/>
              <a:gd name="T17" fmla="*/ 98 w 98"/>
              <a:gd name="T18" fmla="*/ 97 h 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7">
                <a:moveTo>
                  <a:pt x="49" y="0"/>
                </a:moveTo>
                <a:lnTo>
                  <a:pt x="98" y="48"/>
                </a:lnTo>
                <a:lnTo>
                  <a:pt x="49" y="97"/>
                </a:lnTo>
                <a:lnTo>
                  <a:pt x="0" y="48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58" name="Freeform 98"/>
          <p:cNvSpPr>
            <a:spLocks/>
          </p:cNvSpPr>
          <p:nvPr/>
        </p:nvSpPr>
        <p:spPr bwMode="auto">
          <a:xfrm>
            <a:off x="1655763" y="4314825"/>
            <a:ext cx="77787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59" name="Freeform 99"/>
          <p:cNvSpPr>
            <a:spLocks/>
          </p:cNvSpPr>
          <p:nvPr/>
        </p:nvSpPr>
        <p:spPr bwMode="auto">
          <a:xfrm>
            <a:off x="2870200" y="2940050"/>
            <a:ext cx="74613" cy="76200"/>
          </a:xfrm>
          <a:custGeom>
            <a:avLst/>
            <a:gdLst>
              <a:gd name="T0" fmla="*/ 2147483647 w 96"/>
              <a:gd name="T1" fmla="*/ 0 h 96"/>
              <a:gd name="T2" fmla="*/ 2147483647 w 96"/>
              <a:gd name="T3" fmla="*/ 2147483647 h 96"/>
              <a:gd name="T4" fmla="*/ 2147483647 w 96"/>
              <a:gd name="T5" fmla="*/ 2147483647 h 96"/>
              <a:gd name="T6" fmla="*/ 0 w 96"/>
              <a:gd name="T7" fmla="*/ 2147483647 h 96"/>
              <a:gd name="T8" fmla="*/ 2147483647 w 96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6"/>
              <a:gd name="T17" fmla="*/ 96 w 96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6">
                <a:moveTo>
                  <a:pt x="49" y="0"/>
                </a:moveTo>
                <a:lnTo>
                  <a:pt x="96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60" name="Freeform 100"/>
          <p:cNvSpPr>
            <a:spLocks/>
          </p:cNvSpPr>
          <p:nvPr/>
        </p:nvSpPr>
        <p:spPr bwMode="auto">
          <a:xfrm>
            <a:off x="1781175" y="4170363"/>
            <a:ext cx="76200" cy="77787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61" name="Freeform 101"/>
          <p:cNvSpPr>
            <a:spLocks/>
          </p:cNvSpPr>
          <p:nvPr/>
        </p:nvSpPr>
        <p:spPr bwMode="auto">
          <a:xfrm>
            <a:off x="2173288" y="2843213"/>
            <a:ext cx="74612" cy="77787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7" y="0"/>
                </a:moveTo>
                <a:lnTo>
                  <a:pt x="96" y="49"/>
                </a:lnTo>
                <a:lnTo>
                  <a:pt x="47" y="98"/>
                </a:lnTo>
                <a:lnTo>
                  <a:pt x="0" y="49"/>
                </a:lnTo>
                <a:lnTo>
                  <a:pt x="47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62" name="Freeform 102"/>
          <p:cNvSpPr>
            <a:spLocks/>
          </p:cNvSpPr>
          <p:nvPr/>
        </p:nvSpPr>
        <p:spPr bwMode="auto">
          <a:xfrm>
            <a:off x="4303713" y="3025775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63" name="Freeform 103"/>
          <p:cNvSpPr>
            <a:spLocks/>
          </p:cNvSpPr>
          <p:nvPr/>
        </p:nvSpPr>
        <p:spPr bwMode="auto">
          <a:xfrm>
            <a:off x="2011363" y="3054350"/>
            <a:ext cx="74612" cy="76200"/>
          </a:xfrm>
          <a:custGeom>
            <a:avLst/>
            <a:gdLst>
              <a:gd name="T0" fmla="*/ 2147483647 w 97"/>
              <a:gd name="T1" fmla="*/ 0 h 98"/>
              <a:gd name="T2" fmla="*/ 2147483647 w 97"/>
              <a:gd name="T3" fmla="*/ 2147483647 h 98"/>
              <a:gd name="T4" fmla="*/ 2147483647 w 97"/>
              <a:gd name="T5" fmla="*/ 2147483647 h 98"/>
              <a:gd name="T6" fmla="*/ 0 w 97"/>
              <a:gd name="T7" fmla="*/ 2147483647 h 98"/>
              <a:gd name="T8" fmla="*/ 2147483647 w 97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7"/>
              <a:gd name="T16" fmla="*/ 0 h 98"/>
              <a:gd name="T17" fmla="*/ 97 w 97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7" h="98">
                <a:moveTo>
                  <a:pt x="48" y="0"/>
                </a:moveTo>
                <a:lnTo>
                  <a:pt x="97" y="49"/>
                </a:lnTo>
                <a:lnTo>
                  <a:pt x="48" y="98"/>
                </a:lnTo>
                <a:lnTo>
                  <a:pt x="0" y="49"/>
                </a:lnTo>
                <a:lnTo>
                  <a:pt x="48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64" name="Freeform 104"/>
          <p:cNvSpPr>
            <a:spLocks/>
          </p:cNvSpPr>
          <p:nvPr/>
        </p:nvSpPr>
        <p:spPr bwMode="auto">
          <a:xfrm>
            <a:off x="1866900" y="3025775"/>
            <a:ext cx="74613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7" y="0"/>
                </a:moveTo>
                <a:lnTo>
                  <a:pt x="96" y="49"/>
                </a:lnTo>
                <a:lnTo>
                  <a:pt x="47" y="98"/>
                </a:lnTo>
                <a:lnTo>
                  <a:pt x="0" y="49"/>
                </a:lnTo>
                <a:lnTo>
                  <a:pt x="47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65" name="Freeform 105"/>
          <p:cNvSpPr>
            <a:spLocks/>
          </p:cNvSpPr>
          <p:nvPr/>
        </p:nvSpPr>
        <p:spPr bwMode="auto">
          <a:xfrm>
            <a:off x="1800225" y="3016250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66" name="Freeform 106"/>
          <p:cNvSpPr>
            <a:spLocks/>
          </p:cNvSpPr>
          <p:nvPr/>
        </p:nvSpPr>
        <p:spPr bwMode="auto">
          <a:xfrm>
            <a:off x="2765425" y="2586038"/>
            <a:ext cx="74613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7" y="0"/>
                </a:moveTo>
                <a:lnTo>
                  <a:pt x="96" y="49"/>
                </a:lnTo>
                <a:lnTo>
                  <a:pt x="47" y="98"/>
                </a:lnTo>
                <a:lnTo>
                  <a:pt x="0" y="49"/>
                </a:lnTo>
                <a:lnTo>
                  <a:pt x="47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67" name="Freeform 107"/>
          <p:cNvSpPr>
            <a:spLocks/>
          </p:cNvSpPr>
          <p:nvPr/>
        </p:nvSpPr>
        <p:spPr bwMode="auto">
          <a:xfrm>
            <a:off x="2965450" y="2374900"/>
            <a:ext cx="76200" cy="77788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68" name="Freeform 108"/>
          <p:cNvSpPr>
            <a:spLocks/>
          </p:cNvSpPr>
          <p:nvPr/>
        </p:nvSpPr>
        <p:spPr bwMode="auto">
          <a:xfrm>
            <a:off x="6700838" y="2662238"/>
            <a:ext cx="76200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9" y="0"/>
                </a:moveTo>
                <a:lnTo>
                  <a:pt x="96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69" name="Freeform 109"/>
          <p:cNvSpPr>
            <a:spLocks/>
          </p:cNvSpPr>
          <p:nvPr/>
        </p:nvSpPr>
        <p:spPr bwMode="auto">
          <a:xfrm>
            <a:off x="1847850" y="3340100"/>
            <a:ext cx="76200" cy="77788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7" y="0"/>
                </a:moveTo>
                <a:lnTo>
                  <a:pt x="96" y="49"/>
                </a:lnTo>
                <a:lnTo>
                  <a:pt x="47" y="98"/>
                </a:lnTo>
                <a:lnTo>
                  <a:pt x="0" y="49"/>
                </a:lnTo>
                <a:lnTo>
                  <a:pt x="47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70" name="Freeform 110"/>
          <p:cNvSpPr>
            <a:spLocks/>
          </p:cNvSpPr>
          <p:nvPr/>
        </p:nvSpPr>
        <p:spPr bwMode="auto">
          <a:xfrm>
            <a:off x="2373313" y="2911475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71" name="Freeform 111"/>
          <p:cNvSpPr>
            <a:spLocks/>
          </p:cNvSpPr>
          <p:nvPr/>
        </p:nvSpPr>
        <p:spPr bwMode="auto">
          <a:xfrm>
            <a:off x="3509963" y="2835275"/>
            <a:ext cx="77787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72" name="Freeform 112"/>
          <p:cNvSpPr>
            <a:spLocks/>
          </p:cNvSpPr>
          <p:nvPr/>
        </p:nvSpPr>
        <p:spPr bwMode="auto">
          <a:xfrm>
            <a:off x="3663950" y="2949575"/>
            <a:ext cx="74613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9" y="0"/>
                </a:moveTo>
                <a:lnTo>
                  <a:pt x="96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73" name="Freeform 113"/>
          <p:cNvSpPr>
            <a:spLocks/>
          </p:cNvSpPr>
          <p:nvPr/>
        </p:nvSpPr>
        <p:spPr bwMode="auto">
          <a:xfrm>
            <a:off x="1666875" y="4438650"/>
            <a:ext cx="74613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9" y="0"/>
                </a:moveTo>
                <a:lnTo>
                  <a:pt x="96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74" name="Freeform 114"/>
          <p:cNvSpPr>
            <a:spLocks/>
          </p:cNvSpPr>
          <p:nvPr/>
        </p:nvSpPr>
        <p:spPr bwMode="auto">
          <a:xfrm>
            <a:off x="4225925" y="2347913"/>
            <a:ext cx="77788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75" name="Freeform 115"/>
          <p:cNvSpPr>
            <a:spLocks/>
          </p:cNvSpPr>
          <p:nvPr/>
        </p:nvSpPr>
        <p:spPr bwMode="auto">
          <a:xfrm>
            <a:off x="3452813" y="2614613"/>
            <a:ext cx="76200" cy="76200"/>
          </a:xfrm>
          <a:custGeom>
            <a:avLst/>
            <a:gdLst>
              <a:gd name="T0" fmla="*/ 2147483647 w 99"/>
              <a:gd name="T1" fmla="*/ 0 h 96"/>
              <a:gd name="T2" fmla="*/ 2147483647 w 99"/>
              <a:gd name="T3" fmla="*/ 2147483647 h 96"/>
              <a:gd name="T4" fmla="*/ 2147483647 w 99"/>
              <a:gd name="T5" fmla="*/ 2147483647 h 96"/>
              <a:gd name="T6" fmla="*/ 0 w 99"/>
              <a:gd name="T7" fmla="*/ 2147483647 h 96"/>
              <a:gd name="T8" fmla="*/ 2147483647 w 99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9"/>
              <a:gd name="T16" fmla="*/ 0 h 96"/>
              <a:gd name="T17" fmla="*/ 99 w 99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9" h="96">
                <a:moveTo>
                  <a:pt x="50" y="0"/>
                </a:moveTo>
                <a:lnTo>
                  <a:pt x="99" y="47"/>
                </a:lnTo>
                <a:lnTo>
                  <a:pt x="50" y="96"/>
                </a:lnTo>
                <a:lnTo>
                  <a:pt x="0" y="47"/>
                </a:lnTo>
                <a:lnTo>
                  <a:pt x="50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76" name="Freeform 116"/>
          <p:cNvSpPr>
            <a:spLocks/>
          </p:cNvSpPr>
          <p:nvPr/>
        </p:nvSpPr>
        <p:spPr bwMode="auto">
          <a:xfrm>
            <a:off x="3911600" y="2374900"/>
            <a:ext cx="76200" cy="77788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77" name="Freeform 117"/>
          <p:cNvSpPr>
            <a:spLocks/>
          </p:cNvSpPr>
          <p:nvPr/>
        </p:nvSpPr>
        <p:spPr bwMode="auto">
          <a:xfrm>
            <a:off x="3098800" y="3408363"/>
            <a:ext cx="76200" cy="74612"/>
          </a:xfrm>
          <a:custGeom>
            <a:avLst/>
            <a:gdLst>
              <a:gd name="T0" fmla="*/ 2147483647 w 98"/>
              <a:gd name="T1" fmla="*/ 0 h 97"/>
              <a:gd name="T2" fmla="*/ 2147483647 w 98"/>
              <a:gd name="T3" fmla="*/ 2147483647 h 97"/>
              <a:gd name="T4" fmla="*/ 2147483647 w 98"/>
              <a:gd name="T5" fmla="*/ 2147483647 h 97"/>
              <a:gd name="T6" fmla="*/ 0 w 98"/>
              <a:gd name="T7" fmla="*/ 2147483647 h 97"/>
              <a:gd name="T8" fmla="*/ 2147483647 w 98"/>
              <a:gd name="T9" fmla="*/ 0 h 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7"/>
              <a:gd name="T17" fmla="*/ 98 w 98"/>
              <a:gd name="T18" fmla="*/ 97 h 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7">
                <a:moveTo>
                  <a:pt x="49" y="0"/>
                </a:moveTo>
                <a:lnTo>
                  <a:pt x="98" y="48"/>
                </a:lnTo>
                <a:lnTo>
                  <a:pt x="49" y="97"/>
                </a:lnTo>
                <a:lnTo>
                  <a:pt x="0" y="48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78" name="Freeform 118"/>
          <p:cNvSpPr>
            <a:spLocks/>
          </p:cNvSpPr>
          <p:nvPr/>
        </p:nvSpPr>
        <p:spPr bwMode="auto">
          <a:xfrm>
            <a:off x="3452813" y="2260600"/>
            <a:ext cx="76200" cy="77788"/>
          </a:xfrm>
          <a:custGeom>
            <a:avLst/>
            <a:gdLst>
              <a:gd name="T0" fmla="*/ 2147483647 w 99"/>
              <a:gd name="T1" fmla="*/ 0 h 98"/>
              <a:gd name="T2" fmla="*/ 2147483647 w 99"/>
              <a:gd name="T3" fmla="*/ 2147483647 h 98"/>
              <a:gd name="T4" fmla="*/ 2147483647 w 99"/>
              <a:gd name="T5" fmla="*/ 2147483647 h 98"/>
              <a:gd name="T6" fmla="*/ 0 w 99"/>
              <a:gd name="T7" fmla="*/ 2147483647 h 98"/>
              <a:gd name="T8" fmla="*/ 2147483647 w 99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9"/>
              <a:gd name="T16" fmla="*/ 0 h 98"/>
              <a:gd name="T17" fmla="*/ 99 w 99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9" h="98">
                <a:moveTo>
                  <a:pt x="50" y="0"/>
                </a:moveTo>
                <a:lnTo>
                  <a:pt x="99" y="49"/>
                </a:lnTo>
                <a:lnTo>
                  <a:pt x="50" y="98"/>
                </a:lnTo>
                <a:lnTo>
                  <a:pt x="0" y="49"/>
                </a:lnTo>
                <a:lnTo>
                  <a:pt x="50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79" name="Freeform 119"/>
          <p:cNvSpPr>
            <a:spLocks/>
          </p:cNvSpPr>
          <p:nvPr/>
        </p:nvSpPr>
        <p:spPr bwMode="auto">
          <a:xfrm>
            <a:off x="1733550" y="3082925"/>
            <a:ext cx="77788" cy="76200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80" name="Freeform 120"/>
          <p:cNvSpPr>
            <a:spLocks/>
          </p:cNvSpPr>
          <p:nvPr/>
        </p:nvSpPr>
        <p:spPr bwMode="auto">
          <a:xfrm>
            <a:off x="1647825" y="4133850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81" name="Freeform 121"/>
          <p:cNvSpPr>
            <a:spLocks/>
          </p:cNvSpPr>
          <p:nvPr/>
        </p:nvSpPr>
        <p:spPr bwMode="auto">
          <a:xfrm>
            <a:off x="6632575" y="2146300"/>
            <a:ext cx="76200" cy="76200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82" name="Freeform 122"/>
          <p:cNvSpPr>
            <a:spLocks/>
          </p:cNvSpPr>
          <p:nvPr/>
        </p:nvSpPr>
        <p:spPr bwMode="auto">
          <a:xfrm>
            <a:off x="4349750" y="2195513"/>
            <a:ext cx="77788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83" name="Freeform 123"/>
          <p:cNvSpPr>
            <a:spLocks/>
          </p:cNvSpPr>
          <p:nvPr/>
        </p:nvSpPr>
        <p:spPr bwMode="auto">
          <a:xfrm>
            <a:off x="2105025" y="3216275"/>
            <a:ext cx="76200" cy="77788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84" name="Freeform 124"/>
          <p:cNvSpPr>
            <a:spLocks/>
          </p:cNvSpPr>
          <p:nvPr/>
        </p:nvSpPr>
        <p:spPr bwMode="auto">
          <a:xfrm>
            <a:off x="2363788" y="3389313"/>
            <a:ext cx="76200" cy="74612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85" name="Freeform 125"/>
          <p:cNvSpPr>
            <a:spLocks/>
          </p:cNvSpPr>
          <p:nvPr/>
        </p:nvSpPr>
        <p:spPr bwMode="auto">
          <a:xfrm>
            <a:off x="2163763" y="2949575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86" name="Freeform 126"/>
          <p:cNvSpPr>
            <a:spLocks/>
          </p:cNvSpPr>
          <p:nvPr/>
        </p:nvSpPr>
        <p:spPr bwMode="auto">
          <a:xfrm>
            <a:off x="1617663" y="4181475"/>
            <a:ext cx="77787" cy="74613"/>
          </a:xfrm>
          <a:custGeom>
            <a:avLst/>
            <a:gdLst>
              <a:gd name="T0" fmla="*/ 2147483647 w 98"/>
              <a:gd name="T1" fmla="*/ 0 h 96"/>
              <a:gd name="T2" fmla="*/ 2147483647 w 98"/>
              <a:gd name="T3" fmla="*/ 2147483647 h 96"/>
              <a:gd name="T4" fmla="*/ 2147483647 w 98"/>
              <a:gd name="T5" fmla="*/ 2147483647 h 96"/>
              <a:gd name="T6" fmla="*/ 0 w 98"/>
              <a:gd name="T7" fmla="*/ 2147483647 h 96"/>
              <a:gd name="T8" fmla="*/ 2147483647 w 98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6"/>
              <a:gd name="T17" fmla="*/ 98 w 9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6">
                <a:moveTo>
                  <a:pt x="49" y="0"/>
                </a:moveTo>
                <a:lnTo>
                  <a:pt x="98" y="47"/>
                </a:lnTo>
                <a:lnTo>
                  <a:pt x="49" y="96"/>
                </a:lnTo>
                <a:lnTo>
                  <a:pt x="0" y="47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87" name="Freeform 127"/>
          <p:cNvSpPr>
            <a:spLocks/>
          </p:cNvSpPr>
          <p:nvPr/>
        </p:nvSpPr>
        <p:spPr bwMode="auto">
          <a:xfrm>
            <a:off x="3051175" y="2806700"/>
            <a:ext cx="74613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9" y="0"/>
                </a:moveTo>
                <a:lnTo>
                  <a:pt x="96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88" name="Freeform 128"/>
          <p:cNvSpPr>
            <a:spLocks/>
          </p:cNvSpPr>
          <p:nvPr/>
        </p:nvSpPr>
        <p:spPr bwMode="auto">
          <a:xfrm>
            <a:off x="1990725" y="3054350"/>
            <a:ext cx="76200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9" y="0"/>
                </a:moveTo>
                <a:lnTo>
                  <a:pt x="96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89" name="Freeform 129"/>
          <p:cNvSpPr>
            <a:spLocks/>
          </p:cNvSpPr>
          <p:nvPr/>
        </p:nvSpPr>
        <p:spPr bwMode="auto">
          <a:xfrm>
            <a:off x="2190750" y="3025775"/>
            <a:ext cx="77788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90" name="Freeform 130"/>
          <p:cNvSpPr>
            <a:spLocks/>
          </p:cNvSpPr>
          <p:nvPr/>
        </p:nvSpPr>
        <p:spPr bwMode="auto">
          <a:xfrm>
            <a:off x="2333625" y="3025775"/>
            <a:ext cx="77788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91" name="Freeform 131"/>
          <p:cNvSpPr>
            <a:spLocks/>
          </p:cNvSpPr>
          <p:nvPr/>
        </p:nvSpPr>
        <p:spPr bwMode="auto">
          <a:xfrm>
            <a:off x="2708275" y="2911475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92" name="Freeform 132"/>
          <p:cNvSpPr>
            <a:spLocks/>
          </p:cNvSpPr>
          <p:nvPr/>
        </p:nvSpPr>
        <p:spPr bwMode="auto">
          <a:xfrm>
            <a:off x="5629275" y="2701925"/>
            <a:ext cx="77788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93" name="Freeform 133"/>
          <p:cNvSpPr>
            <a:spLocks/>
          </p:cNvSpPr>
          <p:nvPr/>
        </p:nvSpPr>
        <p:spPr bwMode="auto">
          <a:xfrm>
            <a:off x="3605213" y="2195513"/>
            <a:ext cx="77787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94" name="Freeform 134"/>
          <p:cNvSpPr>
            <a:spLocks/>
          </p:cNvSpPr>
          <p:nvPr/>
        </p:nvSpPr>
        <p:spPr bwMode="auto">
          <a:xfrm>
            <a:off x="1647825" y="4573588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95" name="Freeform 135"/>
          <p:cNvSpPr>
            <a:spLocks noChangeAspect="1"/>
          </p:cNvSpPr>
          <p:nvPr/>
        </p:nvSpPr>
        <p:spPr bwMode="auto">
          <a:xfrm>
            <a:off x="5878513" y="2184400"/>
            <a:ext cx="119062" cy="115888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96" name="Freeform 136"/>
          <p:cNvSpPr>
            <a:spLocks/>
          </p:cNvSpPr>
          <p:nvPr/>
        </p:nvSpPr>
        <p:spPr bwMode="auto">
          <a:xfrm>
            <a:off x="2497138" y="2662238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97" name="Freeform 137"/>
          <p:cNvSpPr>
            <a:spLocks/>
          </p:cNvSpPr>
          <p:nvPr/>
        </p:nvSpPr>
        <p:spPr bwMode="auto">
          <a:xfrm>
            <a:off x="2220913" y="3216275"/>
            <a:ext cx="76200" cy="77788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98" name="Freeform 138"/>
          <p:cNvSpPr>
            <a:spLocks/>
          </p:cNvSpPr>
          <p:nvPr/>
        </p:nvSpPr>
        <p:spPr bwMode="auto">
          <a:xfrm>
            <a:off x="2687638" y="2911475"/>
            <a:ext cx="77787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699" name="Freeform 139"/>
          <p:cNvSpPr>
            <a:spLocks/>
          </p:cNvSpPr>
          <p:nvPr/>
        </p:nvSpPr>
        <p:spPr bwMode="auto">
          <a:xfrm>
            <a:off x="1752600" y="3302000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700" name="Freeform 140"/>
          <p:cNvSpPr>
            <a:spLocks/>
          </p:cNvSpPr>
          <p:nvPr/>
        </p:nvSpPr>
        <p:spPr bwMode="auto">
          <a:xfrm>
            <a:off x="1685925" y="4238625"/>
            <a:ext cx="74613" cy="76200"/>
          </a:xfrm>
          <a:custGeom>
            <a:avLst/>
            <a:gdLst>
              <a:gd name="T0" fmla="*/ 2147483647 w 96"/>
              <a:gd name="T1" fmla="*/ 0 h 98"/>
              <a:gd name="T2" fmla="*/ 2147483647 w 96"/>
              <a:gd name="T3" fmla="*/ 2147483647 h 98"/>
              <a:gd name="T4" fmla="*/ 2147483647 w 96"/>
              <a:gd name="T5" fmla="*/ 2147483647 h 98"/>
              <a:gd name="T6" fmla="*/ 0 w 96"/>
              <a:gd name="T7" fmla="*/ 2147483647 h 98"/>
              <a:gd name="T8" fmla="*/ 2147483647 w 96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"/>
              <a:gd name="T16" fmla="*/ 0 h 98"/>
              <a:gd name="T17" fmla="*/ 96 w 96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" h="98">
                <a:moveTo>
                  <a:pt x="49" y="0"/>
                </a:moveTo>
                <a:lnTo>
                  <a:pt x="96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701" name="Freeform 141"/>
          <p:cNvSpPr>
            <a:spLocks/>
          </p:cNvSpPr>
          <p:nvPr/>
        </p:nvSpPr>
        <p:spPr bwMode="auto">
          <a:xfrm>
            <a:off x="1895475" y="4659313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702" name="Freeform 142"/>
          <p:cNvSpPr>
            <a:spLocks/>
          </p:cNvSpPr>
          <p:nvPr/>
        </p:nvSpPr>
        <p:spPr bwMode="auto">
          <a:xfrm>
            <a:off x="1819275" y="4198938"/>
            <a:ext cx="76200" cy="76200"/>
          </a:xfrm>
          <a:custGeom>
            <a:avLst/>
            <a:gdLst>
              <a:gd name="T0" fmla="*/ 2147483647 w 98"/>
              <a:gd name="T1" fmla="*/ 0 h 98"/>
              <a:gd name="T2" fmla="*/ 2147483647 w 98"/>
              <a:gd name="T3" fmla="*/ 2147483647 h 98"/>
              <a:gd name="T4" fmla="*/ 2147483647 w 98"/>
              <a:gd name="T5" fmla="*/ 2147483647 h 98"/>
              <a:gd name="T6" fmla="*/ 0 w 98"/>
              <a:gd name="T7" fmla="*/ 2147483647 h 98"/>
              <a:gd name="T8" fmla="*/ 2147483647 w 98"/>
              <a:gd name="T9" fmla="*/ 0 h 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98"/>
              <a:gd name="T17" fmla="*/ 98 w 98"/>
              <a:gd name="T18" fmla="*/ 98 h 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98">
                <a:moveTo>
                  <a:pt x="49" y="0"/>
                </a:moveTo>
                <a:lnTo>
                  <a:pt x="98" y="49"/>
                </a:lnTo>
                <a:lnTo>
                  <a:pt x="49" y="98"/>
                </a:lnTo>
                <a:lnTo>
                  <a:pt x="0" y="49"/>
                </a:lnTo>
                <a:lnTo>
                  <a:pt x="49" y="0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6703" name="Rectangle 143"/>
          <p:cNvSpPr>
            <a:spLocks noChangeArrowheads="1"/>
          </p:cNvSpPr>
          <p:nvPr/>
        </p:nvSpPr>
        <p:spPr bwMode="auto">
          <a:xfrm>
            <a:off x="1322388" y="5459413"/>
            <a:ext cx="211137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>
                <a:solidFill>
                  <a:srgbClr val="000000"/>
                </a:solidFill>
                <a:latin typeface="Calibri" charset="0"/>
              </a:rPr>
              <a:t>0.2</a:t>
            </a:r>
            <a:endParaRPr lang="en-US" sz="3200">
              <a:latin typeface="Times New Roman" charset="0"/>
            </a:endParaRPr>
          </a:p>
        </p:txBody>
      </p:sp>
      <p:sp>
        <p:nvSpPr>
          <p:cNvPr id="66704" name="Rectangle 144"/>
          <p:cNvSpPr>
            <a:spLocks noChangeArrowheads="1"/>
          </p:cNvSpPr>
          <p:nvPr/>
        </p:nvSpPr>
        <p:spPr bwMode="auto">
          <a:xfrm>
            <a:off x="1322388" y="5011738"/>
            <a:ext cx="211137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>
                <a:solidFill>
                  <a:srgbClr val="000000"/>
                </a:solidFill>
                <a:latin typeface="Calibri" charset="0"/>
              </a:rPr>
              <a:t>0.3</a:t>
            </a:r>
            <a:endParaRPr lang="en-US" sz="3200">
              <a:latin typeface="Times New Roman" charset="0"/>
            </a:endParaRPr>
          </a:p>
        </p:txBody>
      </p:sp>
      <p:sp>
        <p:nvSpPr>
          <p:cNvPr id="66705" name="Rectangle 145"/>
          <p:cNvSpPr>
            <a:spLocks noChangeArrowheads="1"/>
          </p:cNvSpPr>
          <p:nvPr/>
        </p:nvSpPr>
        <p:spPr bwMode="auto">
          <a:xfrm>
            <a:off x="1322388" y="4562475"/>
            <a:ext cx="211137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>
                <a:solidFill>
                  <a:srgbClr val="000000"/>
                </a:solidFill>
                <a:latin typeface="Calibri" charset="0"/>
              </a:rPr>
              <a:t>0.4</a:t>
            </a:r>
            <a:endParaRPr lang="en-US" sz="3200">
              <a:latin typeface="Times New Roman" charset="0"/>
            </a:endParaRPr>
          </a:p>
        </p:txBody>
      </p:sp>
      <p:sp>
        <p:nvSpPr>
          <p:cNvPr id="66706" name="Rectangle 146"/>
          <p:cNvSpPr>
            <a:spLocks noChangeArrowheads="1"/>
          </p:cNvSpPr>
          <p:nvPr/>
        </p:nvSpPr>
        <p:spPr bwMode="auto">
          <a:xfrm>
            <a:off x="1322388" y="4114800"/>
            <a:ext cx="211137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>
                <a:solidFill>
                  <a:srgbClr val="000000"/>
                </a:solidFill>
                <a:latin typeface="Calibri" charset="0"/>
              </a:rPr>
              <a:t>0.5</a:t>
            </a:r>
            <a:endParaRPr lang="en-US" sz="3200">
              <a:latin typeface="Times New Roman" charset="0"/>
            </a:endParaRPr>
          </a:p>
        </p:txBody>
      </p:sp>
      <p:sp>
        <p:nvSpPr>
          <p:cNvPr id="66707" name="Rectangle 147"/>
          <p:cNvSpPr>
            <a:spLocks noChangeArrowheads="1"/>
          </p:cNvSpPr>
          <p:nvPr/>
        </p:nvSpPr>
        <p:spPr bwMode="auto">
          <a:xfrm>
            <a:off x="1322388" y="3665538"/>
            <a:ext cx="211137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>
                <a:solidFill>
                  <a:srgbClr val="000000"/>
                </a:solidFill>
                <a:latin typeface="Calibri" charset="0"/>
              </a:rPr>
              <a:t>0.6</a:t>
            </a:r>
            <a:endParaRPr lang="en-US" sz="3200">
              <a:latin typeface="Times New Roman" charset="0"/>
            </a:endParaRPr>
          </a:p>
        </p:txBody>
      </p:sp>
      <p:sp>
        <p:nvSpPr>
          <p:cNvPr id="66708" name="Rectangle 148"/>
          <p:cNvSpPr>
            <a:spLocks noChangeArrowheads="1"/>
          </p:cNvSpPr>
          <p:nvPr/>
        </p:nvSpPr>
        <p:spPr bwMode="auto">
          <a:xfrm>
            <a:off x="1322388" y="3206750"/>
            <a:ext cx="211137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>
                <a:solidFill>
                  <a:srgbClr val="000000"/>
                </a:solidFill>
                <a:latin typeface="Calibri" charset="0"/>
              </a:rPr>
              <a:t>0.7</a:t>
            </a:r>
            <a:endParaRPr lang="en-US" sz="3200">
              <a:latin typeface="Times New Roman" charset="0"/>
            </a:endParaRPr>
          </a:p>
        </p:txBody>
      </p:sp>
      <p:sp>
        <p:nvSpPr>
          <p:cNvPr id="66709" name="Rectangle 149"/>
          <p:cNvSpPr>
            <a:spLocks noChangeArrowheads="1"/>
          </p:cNvSpPr>
          <p:nvPr/>
        </p:nvSpPr>
        <p:spPr bwMode="auto">
          <a:xfrm>
            <a:off x="1322388" y="2759075"/>
            <a:ext cx="211137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>
                <a:solidFill>
                  <a:srgbClr val="000000"/>
                </a:solidFill>
                <a:latin typeface="Calibri" charset="0"/>
              </a:rPr>
              <a:t>0.8</a:t>
            </a:r>
            <a:endParaRPr lang="en-US" sz="3200">
              <a:latin typeface="Times New Roman" charset="0"/>
            </a:endParaRPr>
          </a:p>
        </p:txBody>
      </p:sp>
      <p:sp>
        <p:nvSpPr>
          <p:cNvPr id="66710" name="Rectangle 150"/>
          <p:cNvSpPr>
            <a:spLocks noChangeArrowheads="1"/>
          </p:cNvSpPr>
          <p:nvPr/>
        </p:nvSpPr>
        <p:spPr bwMode="auto">
          <a:xfrm>
            <a:off x="1322388" y="2309813"/>
            <a:ext cx="211137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>
                <a:solidFill>
                  <a:srgbClr val="000000"/>
                </a:solidFill>
                <a:latin typeface="Calibri" charset="0"/>
              </a:rPr>
              <a:t>0.9</a:t>
            </a:r>
            <a:endParaRPr lang="en-US" sz="3200">
              <a:latin typeface="Times New Roman" charset="0"/>
            </a:endParaRPr>
          </a:p>
        </p:txBody>
      </p:sp>
      <p:sp>
        <p:nvSpPr>
          <p:cNvPr id="66711" name="Rectangle 151"/>
          <p:cNvSpPr>
            <a:spLocks noChangeArrowheads="1"/>
          </p:cNvSpPr>
          <p:nvPr/>
        </p:nvSpPr>
        <p:spPr bwMode="auto">
          <a:xfrm>
            <a:off x="1322388" y="1862138"/>
            <a:ext cx="211137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>
                <a:solidFill>
                  <a:srgbClr val="000000"/>
                </a:solidFill>
                <a:latin typeface="Calibri" charset="0"/>
              </a:rPr>
              <a:t>1.0</a:t>
            </a:r>
            <a:endParaRPr lang="en-US" sz="3200">
              <a:latin typeface="Times New Roman" charset="0"/>
            </a:endParaRPr>
          </a:p>
        </p:txBody>
      </p:sp>
      <p:sp>
        <p:nvSpPr>
          <p:cNvPr id="66712" name="Rectangle 152"/>
          <p:cNvSpPr>
            <a:spLocks noChangeArrowheads="1"/>
          </p:cNvSpPr>
          <p:nvPr/>
        </p:nvSpPr>
        <p:spPr bwMode="auto">
          <a:xfrm>
            <a:off x="1598613" y="5680075"/>
            <a:ext cx="1270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>
                <a:solidFill>
                  <a:srgbClr val="000000"/>
                </a:solidFill>
                <a:latin typeface="Calibri" charset="0"/>
              </a:rPr>
              <a:t> 0</a:t>
            </a:r>
            <a:endParaRPr lang="en-US" sz="3200">
              <a:latin typeface="Times New Roman" charset="0"/>
            </a:endParaRPr>
          </a:p>
        </p:txBody>
      </p:sp>
      <p:sp>
        <p:nvSpPr>
          <p:cNvPr id="66713" name="Rectangle 153"/>
          <p:cNvSpPr>
            <a:spLocks noChangeArrowheads="1"/>
          </p:cNvSpPr>
          <p:nvPr/>
        </p:nvSpPr>
        <p:spPr bwMode="auto">
          <a:xfrm>
            <a:off x="3003550" y="5680075"/>
            <a:ext cx="37941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>
                <a:solidFill>
                  <a:srgbClr val="000000"/>
                </a:solidFill>
                <a:latin typeface="Calibri" charset="0"/>
              </a:rPr>
              <a:t>5 000</a:t>
            </a:r>
            <a:endParaRPr lang="en-US" sz="3200">
              <a:latin typeface="Times New Roman" charset="0"/>
            </a:endParaRPr>
          </a:p>
        </p:txBody>
      </p:sp>
      <p:sp>
        <p:nvSpPr>
          <p:cNvPr id="66714" name="Rectangle 154"/>
          <p:cNvSpPr>
            <a:spLocks noChangeArrowheads="1"/>
          </p:cNvSpPr>
          <p:nvPr/>
        </p:nvSpPr>
        <p:spPr bwMode="auto">
          <a:xfrm>
            <a:off x="4492625" y="5680075"/>
            <a:ext cx="46355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>
                <a:solidFill>
                  <a:srgbClr val="000000"/>
                </a:solidFill>
                <a:latin typeface="Calibri" charset="0"/>
              </a:rPr>
              <a:t>10 000</a:t>
            </a:r>
            <a:endParaRPr lang="en-US" sz="3200">
              <a:latin typeface="Times New Roman" charset="0"/>
            </a:endParaRPr>
          </a:p>
        </p:txBody>
      </p:sp>
      <p:sp>
        <p:nvSpPr>
          <p:cNvPr id="66715" name="Rectangle 155"/>
          <p:cNvSpPr>
            <a:spLocks noChangeArrowheads="1"/>
          </p:cNvSpPr>
          <p:nvPr/>
        </p:nvSpPr>
        <p:spPr bwMode="auto">
          <a:xfrm>
            <a:off x="6032500" y="5680075"/>
            <a:ext cx="46355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>
                <a:solidFill>
                  <a:srgbClr val="000000"/>
                </a:solidFill>
                <a:latin typeface="Calibri" charset="0"/>
              </a:rPr>
              <a:t>15 000</a:t>
            </a:r>
            <a:endParaRPr lang="en-US" sz="3200">
              <a:latin typeface="Times New Roman" charset="0"/>
            </a:endParaRPr>
          </a:p>
        </p:txBody>
      </p:sp>
      <p:sp>
        <p:nvSpPr>
          <p:cNvPr id="66716" name="Rectangle 156"/>
          <p:cNvSpPr>
            <a:spLocks noChangeArrowheads="1"/>
          </p:cNvSpPr>
          <p:nvPr/>
        </p:nvSpPr>
        <p:spPr bwMode="auto">
          <a:xfrm>
            <a:off x="7559675" y="5680075"/>
            <a:ext cx="46355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>
                <a:solidFill>
                  <a:srgbClr val="000000"/>
                </a:solidFill>
                <a:latin typeface="Calibri" charset="0"/>
              </a:rPr>
              <a:t>20 000</a:t>
            </a:r>
            <a:endParaRPr lang="en-US" sz="3200">
              <a:latin typeface="Times New Roman" charset="0"/>
            </a:endParaRPr>
          </a:p>
        </p:txBody>
      </p:sp>
      <p:sp>
        <p:nvSpPr>
          <p:cNvPr id="66717" name="Rectangle 157"/>
          <p:cNvSpPr>
            <a:spLocks noChangeArrowheads="1"/>
          </p:cNvSpPr>
          <p:nvPr/>
        </p:nvSpPr>
        <p:spPr bwMode="auto">
          <a:xfrm>
            <a:off x="4010025" y="5956300"/>
            <a:ext cx="107791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marL="114300" lvl="1" algn="ctr" eaLnBrk="0" hangingPunct="0">
              <a:spcBef>
                <a:spcPct val="20000"/>
              </a:spcBef>
            </a:pPr>
            <a:r>
              <a:rPr lang="en-US" sz="1200">
                <a:solidFill>
                  <a:srgbClr val="000000"/>
                </a:solidFill>
                <a:latin typeface="Calibri" charset="0"/>
              </a:rPr>
              <a:t>Electricity Use</a:t>
            </a:r>
            <a:endParaRPr lang="en-US" sz="3200">
              <a:latin typeface="Times New Roman" charset="0"/>
            </a:endParaRPr>
          </a:p>
        </p:txBody>
      </p:sp>
      <p:sp>
        <p:nvSpPr>
          <p:cNvPr id="66718" name="Rectangle 158"/>
          <p:cNvSpPr>
            <a:spLocks noChangeArrowheads="1"/>
          </p:cNvSpPr>
          <p:nvPr/>
        </p:nvSpPr>
        <p:spPr bwMode="auto">
          <a:xfrm rot="-5400000">
            <a:off x="254001" y="3646487"/>
            <a:ext cx="1839912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>
                <a:solidFill>
                  <a:srgbClr val="000000"/>
                </a:solidFill>
                <a:latin typeface="Calibri" charset="0"/>
              </a:rPr>
              <a:t>Human Development Index</a:t>
            </a:r>
            <a:endParaRPr lang="en-US" sz="3200">
              <a:latin typeface="Times New Roman" charset="0"/>
            </a:endParaRPr>
          </a:p>
        </p:txBody>
      </p:sp>
      <p:sp>
        <p:nvSpPr>
          <p:cNvPr id="66719" name="Rectangle 159"/>
          <p:cNvSpPr>
            <a:spLocks noChangeArrowheads="1"/>
          </p:cNvSpPr>
          <p:nvPr/>
        </p:nvSpPr>
        <p:spPr bwMode="auto">
          <a:xfrm>
            <a:off x="7350125" y="2278063"/>
            <a:ext cx="35877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Canada</a:t>
            </a:r>
            <a:endParaRPr lang="en-US" sz="3200">
              <a:latin typeface="Times New Roman" charset="0"/>
            </a:endParaRPr>
          </a:p>
        </p:txBody>
      </p:sp>
      <p:sp>
        <p:nvSpPr>
          <p:cNvPr id="66720" name="Rectangle 160"/>
          <p:cNvSpPr>
            <a:spLocks noChangeArrowheads="1"/>
          </p:cNvSpPr>
          <p:nvPr/>
        </p:nvSpPr>
        <p:spPr bwMode="auto">
          <a:xfrm>
            <a:off x="6832600" y="2646363"/>
            <a:ext cx="255588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Qatar</a:t>
            </a:r>
            <a:endParaRPr lang="en-US" sz="3200">
              <a:latin typeface="Times New Roman" charset="0"/>
            </a:endParaRPr>
          </a:p>
        </p:txBody>
      </p:sp>
      <p:sp>
        <p:nvSpPr>
          <p:cNvPr id="66721" name="Rectangle 161"/>
          <p:cNvSpPr>
            <a:spLocks noChangeArrowheads="1"/>
          </p:cNvSpPr>
          <p:nvPr/>
        </p:nvSpPr>
        <p:spPr bwMode="auto">
          <a:xfrm>
            <a:off x="6759575" y="2132013"/>
            <a:ext cx="369888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Sweden</a:t>
            </a:r>
            <a:endParaRPr lang="en-US" sz="3200">
              <a:latin typeface="Times New Roman" charset="0"/>
            </a:endParaRPr>
          </a:p>
        </p:txBody>
      </p:sp>
      <p:sp>
        <p:nvSpPr>
          <p:cNvPr id="66722" name="Rectangle 162"/>
          <p:cNvSpPr>
            <a:spLocks noChangeArrowheads="1"/>
          </p:cNvSpPr>
          <p:nvPr/>
        </p:nvSpPr>
        <p:spPr bwMode="auto">
          <a:xfrm>
            <a:off x="6096000" y="2278063"/>
            <a:ext cx="334963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Finland</a:t>
            </a:r>
            <a:endParaRPr lang="en-US" sz="3200">
              <a:latin typeface="Times New Roman" charset="0"/>
            </a:endParaRPr>
          </a:p>
        </p:txBody>
      </p:sp>
      <p:sp>
        <p:nvSpPr>
          <p:cNvPr id="66723" name="Rectangle 163"/>
          <p:cNvSpPr>
            <a:spLocks noChangeArrowheads="1"/>
          </p:cNvSpPr>
          <p:nvPr/>
        </p:nvSpPr>
        <p:spPr bwMode="auto">
          <a:xfrm>
            <a:off x="5334000" y="2151063"/>
            <a:ext cx="5175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 b="1">
                <a:solidFill>
                  <a:srgbClr val="FF0000"/>
                </a:solidFill>
                <a:latin typeface="Calibri" charset="0"/>
              </a:rPr>
              <a:t>United </a:t>
            </a:r>
            <a:br>
              <a:rPr lang="en-US" sz="1200" b="1">
                <a:solidFill>
                  <a:srgbClr val="FF0000"/>
                </a:solidFill>
                <a:latin typeface="Calibri" charset="0"/>
              </a:rPr>
            </a:br>
            <a:r>
              <a:rPr lang="en-US" sz="1200" b="1">
                <a:solidFill>
                  <a:srgbClr val="FF0000"/>
                </a:solidFill>
                <a:latin typeface="Calibri" charset="0"/>
              </a:rPr>
              <a:t>States</a:t>
            </a:r>
            <a:endParaRPr lang="en-US" sz="1200" b="1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66724" name="Rectangle 164"/>
          <p:cNvSpPr>
            <a:spLocks noChangeArrowheads="1"/>
          </p:cNvSpPr>
          <p:nvPr/>
        </p:nvSpPr>
        <p:spPr bwMode="auto">
          <a:xfrm>
            <a:off x="5726113" y="2722563"/>
            <a:ext cx="20955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UAE</a:t>
            </a:r>
            <a:endParaRPr lang="en-US" sz="3200">
              <a:latin typeface="Times New Roman" charset="0"/>
            </a:endParaRPr>
          </a:p>
        </p:txBody>
      </p:sp>
      <p:sp>
        <p:nvSpPr>
          <p:cNvPr id="66725" name="Rectangle 165"/>
          <p:cNvSpPr>
            <a:spLocks noChangeArrowheads="1"/>
          </p:cNvSpPr>
          <p:nvPr/>
        </p:nvSpPr>
        <p:spPr bwMode="auto">
          <a:xfrm>
            <a:off x="1960563" y="4787900"/>
            <a:ext cx="5842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Mozambique</a:t>
            </a:r>
            <a:endParaRPr lang="en-US" sz="3200">
              <a:latin typeface="Times New Roman" charset="0"/>
            </a:endParaRPr>
          </a:p>
        </p:txBody>
      </p:sp>
      <p:sp>
        <p:nvSpPr>
          <p:cNvPr id="66726" name="Rectangle 166"/>
          <p:cNvSpPr>
            <a:spLocks noChangeArrowheads="1"/>
          </p:cNvSpPr>
          <p:nvPr/>
        </p:nvSpPr>
        <p:spPr bwMode="auto">
          <a:xfrm>
            <a:off x="1960563" y="4640263"/>
            <a:ext cx="3397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Zambia</a:t>
            </a:r>
            <a:endParaRPr lang="en-US" sz="3200">
              <a:latin typeface="Times New Roman" charset="0"/>
            </a:endParaRPr>
          </a:p>
        </p:txBody>
      </p:sp>
      <p:sp>
        <p:nvSpPr>
          <p:cNvPr id="66727" name="Rectangle 167"/>
          <p:cNvSpPr>
            <a:spLocks noChangeArrowheads="1"/>
          </p:cNvSpPr>
          <p:nvPr/>
        </p:nvSpPr>
        <p:spPr bwMode="auto">
          <a:xfrm>
            <a:off x="1887538" y="4197350"/>
            <a:ext cx="4699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Zimbabwe</a:t>
            </a:r>
            <a:endParaRPr lang="en-US" sz="3200">
              <a:latin typeface="Times New Roman" charset="0"/>
            </a:endParaRPr>
          </a:p>
        </p:txBody>
      </p:sp>
      <p:sp>
        <p:nvSpPr>
          <p:cNvPr id="66728" name="Rectangle 168"/>
          <p:cNvSpPr>
            <a:spLocks noChangeArrowheads="1"/>
          </p:cNvSpPr>
          <p:nvPr/>
        </p:nvSpPr>
        <p:spPr bwMode="auto">
          <a:xfrm>
            <a:off x="1738313" y="4049713"/>
            <a:ext cx="541337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Bangladesh</a:t>
            </a:r>
            <a:endParaRPr lang="en-US" sz="3200">
              <a:latin typeface="Times New Roman" charset="0"/>
            </a:endParaRPr>
          </a:p>
        </p:txBody>
      </p:sp>
      <p:sp>
        <p:nvSpPr>
          <p:cNvPr id="66729" name="Rectangle 169"/>
          <p:cNvSpPr>
            <a:spLocks noChangeArrowheads="1"/>
          </p:cNvSpPr>
          <p:nvPr/>
        </p:nvSpPr>
        <p:spPr bwMode="auto">
          <a:xfrm>
            <a:off x="1665288" y="4860925"/>
            <a:ext cx="369887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Ethiopia</a:t>
            </a:r>
            <a:endParaRPr lang="en-US" sz="3200">
              <a:latin typeface="Times New Roman" charset="0"/>
            </a:endParaRPr>
          </a:p>
        </p:txBody>
      </p:sp>
      <p:sp>
        <p:nvSpPr>
          <p:cNvPr id="66730" name="Rectangle 170"/>
          <p:cNvSpPr>
            <a:spLocks noChangeArrowheads="1"/>
          </p:cNvSpPr>
          <p:nvPr/>
        </p:nvSpPr>
        <p:spPr bwMode="auto">
          <a:xfrm>
            <a:off x="3141663" y="3313113"/>
            <a:ext cx="557212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South Africa</a:t>
            </a:r>
            <a:endParaRPr lang="en-US" sz="3200">
              <a:latin typeface="Times New Roman" charset="0"/>
            </a:endParaRPr>
          </a:p>
        </p:txBody>
      </p:sp>
      <p:sp>
        <p:nvSpPr>
          <p:cNvPr id="66731" name="Rectangle 171"/>
          <p:cNvSpPr>
            <a:spLocks noChangeArrowheads="1"/>
          </p:cNvSpPr>
          <p:nvPr/>
        </p:nvSpPr>
        <p:spPr bwMode="auto">
          <a:xfrm>
            <a:off x="2625725" y="2795588"/>
            <a:ext cx="401638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Malaysia</a:t>
            </a:r>
            <a:endParaRPr lang="en-US" sz="3200">
              <a:latin typeface="Times New Roman" charset="0"/>
            </a:endParaRPr>
          </a:p>
        </p:txBody>
      </p:sp>
      <p:sp>
        <p:nvSpPr>
          <p:cNvPr id="66732" name="Rectangle 172"/>
          <p:cNvSpPr>
            <a:spLocks noChangeArrowheads="1"/>
          </p:cNvSpPr>
          <p:nvPr/>
        </p:nvSpPr>
        <p:spPr bwMode="auto">
          <a:xfrm>
            <a:off x="2328863" y="2425700"/>
            <a:ext cx="4381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Argentina</a:t>
            </a:r>
            <a:endParaRPr lang="en-US" sz="3200">
              <a:latin typeface="Times New Roman" charset="0"/>
            </a:endParaRPr>
          </a:p>
        </p:txBody>
      </p:sp>
      <p:sp>
        <p:nvSpPr>
          <p:cNvPr id="66733" name="Rectangle 173"/>
          <p:cNvSpPr>
            <a:spLocks noChangeArrowheads="1"/>
          </p:cNvSpPr>
          <p:nvPr/>
        </p:nvSpPr>
        <p:spPr bwMode="auto">
          <a:xfrm>
            <a:off x="2995613" y="2132013"/>
            <a:ext cx="1873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Italy</a:t>
            </a:r>
            <a:endParaRPr lang="en-US" sz="3200">
              <a:latin typeface="Times New Roman" charset="0"/>
            </a:endParaRPr>
          </a:p>
        </p:txBody>
      </p:sp>
      <p:sp>
        <p:nvSpPr>
          <p:cNvPr id="66734" name="Rectangle 174"/>
          <p:cNvSpPr>
            <a:spLocks noChangeArrowheads="1"/>
          </p:cNvSpPr>
          <p:nvPr/>
        </p:nvSpPr>
        <p:spPr bwMode="auto">
          <a:xfrm>
            <a:off x="1944688" y="3773488"/>
            <a:ext cx="357187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 b="1">
                <a:solidFill>
                  <a:srgbClr val="FF0000"/>
                </a:solidFill>
                <a:latin typeface="Calibri" charset="0"/>
              </a:rPr>
              <a:t>India</a:t>
            </a:r>
            <a:endParaRPr lang="en-US" sz="1200" b="1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66735" name="Rectangle 175"/>
          <p:cNvSpPr>
            <a:spLocks noChangeArrowheads="1"/>
          </p:cNvSpPr>
          <p:nvPr/>
        </p:nvSpPr>
        <p:spPr bwMode="auto">
          <a:xfrm>
            <a:off x="1887538" y="3606800"/>
            <a:ext cx="3905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Morocco</a:t>
            </a:r>
            <a:endParaRPr lang="en-US" sz="3200">
              <a:latin typeface="Times New Roman" charset="0"/>
            </a:endParaRPr>
          </a:p>
        </p:txBody>
      </p:sp>
      <p:sp>
        <p:nvSpPr>
          <p:cNvPr id="66736" name="Rectangle 176"/>
          <p:cNvSpPr>
            <a:spLocks noChangeArrowheads="1"/>
          </p:cNvSpPr>
          <p:nvPr/>
        </p:nvSpPr>
        <p:spPr bwMode="auto">
          <a:xfrm>
            <a:off x="2178050" y="3092450"/>
            <a:ext cx="4238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1200" b="1">
                <a:solidFill>
                  <a:srgbClr val="FF0000"/>
                </a:solidFill>
                <a:latin typeface="Calibri" charset="0"/>
              </a:rPr>
              <a:t>China</a:t>
            </a:r>
            <a:endParaRPr lang="en-US" sz="1200" b="1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66737" name="Rectangle 177"/>
          <p:cNvSpPr>
            <a:spLocks noChangeArrowheads="1"/>
          </p:cNvSpPr>
          <p:nvPr/>
        </p:nvSpPr>
        <p:spPr bwMode="auto">
          <a:xfrm>
            <a:off x="1928813" y="2882900"/>
            <a:ext cx="2540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Brazil</a:t>
            </a:r>
            <a:endParaRPr lang="en-US" sz="3200">
              <a:latin typeface="Times New Roman" charset="0"/>
            </a:endParaRPr>
          </a:p>
        </p:txBody>
      </p:sp>
      <p:sp>
        <p:nvSpPr>
          <p:cNvPr id="66738" name="Rectangle 178"/>
          <p:cNvSpPr>
            <a:spLocks noChangeArrowheads="1"/>
          </p:cNvSpPr>
          <p:nvPr/>
        </p:nvSpPr>
        <p:spPr bwMode="auto">
          <a:xfrm>
            <a:off x="1938338" y="3324225"/>
            <a:ext cx="4445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>
                <a:solidFill>
                  <a:srgbClr val="000000"/>
                </a:solidFill>
                <a:latin typeface="Calibri" charset="0"/>
              </a:rPr>
              <a:t>Indonesia</a:t>
            </a:r>
            <a:endParaRPr lang="en-US" sz="3200">
              <a:latin typeface="Times New Roman" charset="0"/>
            </a:endParaRPr>
          </a:p>
        </p:txBody>
      </p:sp>
      <p:sp>
        <p:nvSpPr>
          <p:cNvPr id="7347" name="Text Box 179"/>
          <p:cNvSpPr txBox="1">
            <a:spLocks noChangeArrowheads="1"/>
          </p:cNvSpPr>
          <p:nvPr/>
        </p:nvSpPr>
        <p:spPr bwMode="auto">
          <a:xfrm>
            <a:off x="304800" y="1447800"/>
            <a:ext cx="8580438" cy="396875"/>
          </a:xfrm>
          <a:prstGeom prst="rect">
            <a:avLst/>
          </a:prstGeom>
          <a:noFill/>
          <a:ln w="12700" cap="rnd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000" b="1" i="1">
                <a:solidFill>
                  <a:srgbClr val="990033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Electricity Use Per Capita and the U.N. Human Development Index</a:t>
            </a:r>
          </a:p>
        </p:txBody>
      </p:sp>
      <p:sp>
        <p:nvSpPr>
          <p:cNvPr id="66740" name="Text Box 180"/>
          <p:cNvSpPr txBox="1">
            <a:spLocks noChangeArrowheads="1"/>
          </p:cNvSpPr>
          <p:nvPr/>
        </p:nvSpPr>
        <p:spPr bwMode="auto">
          <a:xfrm>
            <a:off x="350838" y="6478588"/>
            <a:ext cx="6477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900">
                <a:latin typeface="Calibri" charset="0"/>
              </a:rPr>
              <a:t>Source: International Energy Agency, World Energy Outlook 2005.</a:t>
            </a:r>
          </a:p>
        </p:txBody>
      </p:sp>
      <p:sp>
        <p:nvSpPr>
          <p:cNvPr id="181" name="Slide Number Placeholder 1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YEAR’S CALL TO ACTION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and expand AABE’s Policy Principles</a:t>
            </a:r>
          </a:p>
          <a:p>
            <a:r>
              <a:rPr lang="en-US" dirty="0" smtClean="0"/>
              <a:t>Educate our Communities on Energy and Climate Change</a:t>
            </a:r>
          </a:p>
          <a:p>
            <a:r>
              <a:rPr lang="en-US" dirty="0" smtClean="0"/>
              <a:t>Reach out to Energy Entrepreneurs of Color</a:t>
            </a:r>
          </a:p>
          <a:p>
            <a:r>
              <a:rPr lang="en-US" dirty="0" smtClean="0"/>
              <a:t>Educate Black Policy-makers about Impacts of Energy and Climate Policy </a:t>
            </a:r>
          </a:p>
          <a:p>
            <a:r>
              <a:rPr lang="en-US" dirty="0" smtClean="0"/>
              <a:t>Use the AABE Institute to Develop Energy Expertise at Home and Abroad</a:t>
            </a:r>
          </a:p>
          <a:p>
            <a:r>
              <a:rPr lang="en-US" dirty="0" smtClean="0"/>
              <a:t>  Make AABE the Premier Energy Organization in our Community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HAPPENED SINCE THEN?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STIMULUS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Most Early Revenues Distributed to States</a:t>
            </a:r>
          </a:p>
          <a:p>
            <a:endParaRPr lang="en-US" dirty="0" smtClean="0"/>
          </a:p>
          <a:p>
            <a:r>
              <a:rPr lang="en-US" dirty="0" smtClean="0"/>
              <a:t>Complaints from CBC over Lack of Benefit to African American Communities</a:t>
            </a:r>
          </a:p>
          <a:p>
            <a:endParaRPr lang="en-US" dirty="0" smtClean="0"/>
          </a:p>
          <a:p>
            <a:r>
              <a:rPr lang="en-US" dirty="0" smtClean="0"/>
              <a:t>Administration Discomfort with Business Community Slowed Distribution of Funds</a:t>
            </a:r>
          </a:p>
          <a:p>
            <a:endParaRPr lang="en-US" dirty="0" smtClean="0"/>
          </a:p>
          <a:p>
            <a:r>
              <a:rPr lang="en-US" dirty="0" smtClean="0"/>
              <a:t>Lingering Unemployment Problems Overwhelmed perceived Program Effectiveness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0680-19F6-2147-9374-9283C08ED6A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Custom 4">
      <a:dk1>
        <a:sysClr val="windowText" lastClr="000000"/>
      </a:dk1>
      <a:lt1>
        <a:srgbClr val="AEAEAE"/>
      </a:lt1>
      <a:dk2>
        <a:srgbClr val="6F091B"/>
      </a:dk2>
      <a:lt2>
        <a:srgbClr val="F4E7ED"/>
      </a:lt2>
      <a:accent1>
        <a:srgbClr val="B83D68"/>
      </a:accent1>
      <a:accent2>
        <a:srgbClr val="BB5515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ヒラギノ丸ゴ Pro W4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ヒラギノ丸ゴ Pro W4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Opulent.thmx</Template>
  <TotalTime>120</TotalTime>
  <Words>1065</Words>
  <Application>Microsoft Macintosh PowerPoint</Application>
  <PresentationFormat>On-screen Show (4:3)</PresentationFormat>
  <Paragraphs>216</Paragraphs>
  <Slides>21</Slides>
  <Notes>5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Opulent</vt:lpstr>
      <vt:lpstr>Chart</vt:lpstr>
      <vt:lpstr>THE STATE OF ENERGY IN BLACK AMERICA</vt:lpstr>
      <vt:lpstr>WHAT I COVERED LAST YEAR</vt:lpstr>
      <vt:lpstr>Rising Energy Costs: A Cause for Concern in Black America</vt:lpstr>
      <vt:lpstr>Energy Price Increases Hit Low- and Fixed-Income Families Hardest</vt:lpstr>
      <vt:lpstr>Reliable, AFFORDABLE Electricity is Critical to Low-Income Households &amp; Small Businesses </vt:lpstr>
      <vt:lpstr>U.N.:  Access to Abundant Energy  is Key to Quality of Life</vt:lpstr>
      <vt:lpstr>LAST YEAR’S CALL TO ACTION</vt:lpstr>
      <vt:lpstr>WHAT’S HAPPENED SINCE THEN?</vt:lpstr>
      <vt:lpstr>ECONOMIC STIMULUS PLAN</vt:lpstr>
      <vt:lpstr>AABE’S INVOLVEMENT</vt:lpstr>
      <vt:lpstr>STRATEGIC PARTNERSHIPS</vt:lpstr>
      <vt:lpstr>CLIMATE CHANGE/GAME CHANGE</vt:lpstr>
      <vt:lpstr>AABE’s involvement</vt:lpstr>
      <vt:lpstr>COP15 – an eye-opener</vt:lpstr>
      <vt:lpstr>Questions from Copenhagen</vt:lpstr>
      <vt:lpstr>Energy/climate summit</vt:lpstr>
      <vt:lpstr>Energy/climate coalition</vt:lpstr>
      <vt:lpstr>Energy entrepreneurs</vt:lpstr>
      <vt:lpstr>Energy entrepreneurs</vt:lpstr>
      <vt:lpstr>The bottom line</vt:lpstr>
      <vt:lpstr>It’s our time!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OF ENERGY IN BLACK AMERICA</dc:title>
  <dc:creator>Carolyn Green</dc:creator>
  <cp:lastModifiedBy>Carolyn Green</cp:lastModifiedBy>
  <cp:revision>4</cp:revision>
  <dcterms:created xsi:type="dcterms:W3CDTF">2010-05-19T13:37:15Z</dcterms:created>
  <dcterms:modified xsi:type="dcterms:W3CDTF">2010-05-19T13:44:28Z</dcterms:modified>
</cp:coreProperties>
</file>